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79" r:id="rId3"/>
    <p:sldId id="257" r:id="rId4"/>
    <p:sldId id="265" r:id="rId5"/>
    <p:sldId id="280" r:id="rId6"/>
    <p:sldId id="261" r:id="rId7"/>
    <p:sldId id="262" r:id="rId8"/>
    <p:sldId id="259" r:id="rId9"/>
    <p:sldId id="260" r:id="rId10"/>
    <p:sldId id="258" r:id="rId11"/>
    <p:sldId id="282" r:id="rId12"/>
    <p:sldId id="273" r:id="rId13"/>
    <p:sldId id="274" r:id="rId14"/>
    <p:sldId id="277" r:id="rId15"/>
    <p:sldId id="263" r:id="rId16"/>
    <p:sldId id="281" r:id="rId17"/>
    <p:sldId id="270" r:id="rId18"/>
    <p:sldId id="278" r:id="rId19"/>
    <p:sldId id="272" r:id="rId20"/>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38CE39-3A04-4F0E-BDDF-5CEB67367256}">
          <p14:sldIdLst>
            <p14:sldId id="256"/>
            <p14:sldId id="279"/>
            <p14:sldId id="257"/>
            <p14:sldId id="265"/>
            <p14:sldId id="280"/>
            <p14:sldId id="261"/>
            <p14:sldId id="262"/>
            <p14:sldId id="259"/>
            <p14:sldId id="260"/>
            <p14:sldId id="258"/>
            <p14:sldId id="282"/>
            <p14:sldId id="273"/>
            <p14:sldId id="274"/>
            <p14:sldId id="277"/>
            <p14:sldId id="263"/>
            <p14:sldId id="281"/>
            <p14:sldId id="270"/>
            <p14:sldId id="27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576" autoAdjust="0"/>
  </p:normalViewPr>
  <p:slideViewPr>
    <p:cSldViewPr snapToGrid="0">
      <p:cViewPr varScale="1">
        <p:scale>
          <a:sx n="83" d="100"/>
          <a:sy n="83" d="100"/>
        </p:scale>
        <p:origin x="2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805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5" y="0"/>
            <a:ext cx="2945659" cy="498055"/>
          </a:xfrm>
          <a:prstGeom prst="rect">
            <a:avLst/>
          </a:prstGeom>
        </p:spPr>
        <p:txBody>
          <a:bodyPr vert="horz" lIns="91440" tIns="45720" rIns="91440" bIns="45720" rtlCol="0"/>
          <a:lstStyle>
            <a:lvl1pPr algn="r">
              <a:defRPr sz="1200"/>
            </a:lvl1pPr>
          </a:lstStyle>
          <a:p>
            <a:fld id="{35010772-8D37-4A14-81A0-46AEB67A72D0}" type="datetimeFigureOut">
              <a:rPr lang="en-GB" smtClean="0"/>
              <a:t>18/10/2018</a:t>
            </a:fld>
            <a:endParaRPr lang="en-GB"/>
          </a:p>
        </p:txBody>
      </p:sp>
      <p:sp>
        <p:nvSpPr>
          <p:cNvPr id="4" name="Slide Image Placeholder 3"/>
          <p:cNvSpPr>
            <a:spLocks noGrp="1" noRot="1" noChangeAspect="1"/>
          </p:cNvSpPr>
          <p:nvPr>
            <p:ph type="sldImg" idx="2"/>
          </p:nvPr>
        </p:nvSpPr>
        <p:spPr>
          <a:xfrm>
            <a:off x="425450" y="1243013"/>
            <a:ext cx="5946775" cy="3346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5" y="9428584"/>
            <a:ext cx="2945659" cy="498055"/>
          </a:xfrm>
          <a:prstGeom prst="rect">
            <a:avLst/>
          </a:prstGeom>
        </p:spPr>
        <p:txBody>
          <a:bodyPr vert="horz" lIns="91440" tIns="45720" rIns="91440" bIns="45720" rtlCol="0" anchor="b"/>
          <a:lstStyle>
            <a:lvl1pPr algn="r">
              <a:defRPr sz="1200"/>
            </a:lvl1pPr>
          </a:lstStyle>
          <a:p>
            <a:fld id="{4978EE4B-1133-4167-B7F0-2DA04D640265}" type="slidenum">
              <a:rPr lang="en-GB" smtClean="0"/>
              <a:t>‹#›</a:t>
            </a:fld>
            <a:endParaRPr lang="en-GB"/>
          </a:p>
        </p:txBody>
      </p:sp>
    </p:spTree>
    <p:extLst>
      <p:ext uri="{BB962C8B-B14F-4D97-AF65-F5344CB8AC3E}">
        <p14:creationId xmlns:p14="http://schemas.microsoft.com/office/powerpoint/2010/main" val="4121785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My research is focusing</a:t>
            </a:r>
            <a:r>
              <a:rPr lang="en-GB" baseline="0" dirty="0" smtClean="0"/>
              <a:t> on real-time anomaly detection in video…this is technique I am currently investigating to achieve</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a:t>
            </a:fld>
            <a:endParaRPr lang="en-GB"/>
          </a:p>
        </p:txBody>
      </p:sp>
    </p:spTree>
    <p:extLst>
      <p:ext uri="{BB962C8B-B14F-4D97-AF65-F5344CB8AC3E}">
        <p14:creationId xmlns:p14="http://schemas.microsoft.com/office/powerpoint/2010/main" val="566824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https://xifengguo.github.io/papers/ICONIP17-DCEC.pdf</a:t>
            </a:r>
          </a:p>
          <a:p>
            <a:endParaRPr lang="en-GB" dirty="0" smtClean="0"/>
          </a:p>
          <a:p>
            <a:r>
              <a:rPr lang="en-GB" dirty="0" smtClean="0"/>
              <a:t>We</a:t>
            </a:r>
            <a:r>
              <a:rPr lang="en-GB" baseline="0" dirty="0" smtClean="0"/>
              <a:t> perform a non-linear mapping from the data space to  a lower-dimensional feature space where we optimise the clustering objective</a:t>
            </a:r>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Dimensionality reduction / representation learning has been used to map input data into a feature space where separation is easier with respect to the problem’s context</a:t>
            </a:r>
          </a:p>
          <a:p>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10</a:t>
            </a:fld>
            <a:endParaRPr lang="en-GB"/>
          </a:p>
        </p:txBody>
      </p:sp>
    </p:spTree>
    <p:extLst>
      <p:ext uri="{BB962C8B-B14F-4D97-AF65-F5344CB8AC3E}">
        <p14:creationId xmlns:p14="http://schemas.microsoft.com/office/powerpoint/2010/main" val="3944604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https://xifengguo.github.io/papers/ICONIP17-DCEC.pdf</a:t>
            </a:r>
          </a:p>
          <a:p>
            <a:endParaRPr lang="en-GB" dirty="0" smtClean="0"/>
          </a:p>
          <a:p>
            <a:r>
              <a:rPr lang="en-GB" dirty="0" smtClean="0"/>
              <a:t>We</a:t>
            </a:r>
            <a:r>
              <a:rPr lang="en-GB" baseline="0" dirty="0" smtClean="0"/>
              <a:t> perform a non-linear mapping from the data space to  a lower-dimensional feature space where we optimise the clustering objective</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11</a:t>
            </a:fld>
            <a:endParaRPr lang="en-GB"/>
          </a:p>
        </p:txBody>
      </p:sp>
    </p:spTree>
    <p:extLst>
      <p:ext uri="{BB962C8B-B14F-4D97-AF65-F5344CB8AC3E}">
        <p14:creationId xmlns:p14="http://schemas.microsoft.com/office/powerpoint/2010/main" val="118996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Unsupervised Deep Learning of Mid-Level Video Representation for Action Recognition</a:t>
            </a:r>
          </a:p>
          <a:p>
            <a:endParaRPr lang="en-GB" dirty="0" smtClean="0"/>
          </a:p>
          <a:p>
            <a:r>
              <a:rPr lang="en-GB" dirty="0" smtClean="0"/>
              <a:t>(a) The input data for clustering. (b) K-means minimize the within-cluster distance in an iterative fashion for clustering. (c) Using linear SVM classifiers to compute more discriminative and robust clusters (Singh, Gupta, and </a:t>
            </a:r>
            <a:r>
              <a:rPr lang="en-GB" dirty="0" err="1" smtClean="0"/>
              <a:t>Efros</a:t>
            </a:r>
            <a:r>
              <a:rPr lang="en-GB" dirty="0" smtClean="0"/>
              <a:t> 2012). (d) Based on (c), embedding a CNN with </a:t>
            </a:r>
            <a:r>
              <a:rPr lang="en-GB" dirty="0" err="1" smtClean="0"/>
              <a:t>softmax</a:t>
            </a:r>
            <a:r>
              <a:rPr lang="en-GB" dirty="0" smtClean="0"/>
              <a:t> loss to learn features from clusters (Huang, Chen, and Tang 2016). The learned features become closer in the same cluster, but the data space is unknown. (e) Our method learn discriminative clusters, and draw features into Euclidean space</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12</a:t>
            </a:fld>
            <a:endParaRPr lang="en-GB"/>
          </a:p>
        </p:txBody>
      </p:sp>
    </p:spTree>
    <p:extLst>
      <p:ext uri="{BB962C8B-B14F-4D97-AF65-F5344CB8AC3E}">
        <p14:creationId xmlns:p14="http://schemas.microsoft.com/office/powerpoint/2010/main" val="253716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78EE4B-1133-4167-B7F0-2DA04D640265}" type="slidenum">
              <a:rPr lang="en-GB" smtClean="0"/>
              <a:t>13</a:t>
            </a:fld>
            <a:endParaRPr lang="en-GB"/>
          </a:p>
        </p:txBody>
      </p:sp>
    </p:spTree>
    <p:extLst>
      <p:ext uri="{BB962C8B-B14F-4D97-AF65-F5344CB8AC3E}">
        <p14:creationId xmlns:p14="http://schemas.microsoft.com/office/powerpoint/2010/main" val="3491396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http://personal.ie.cuhk.edu.hk/~ccloy/files/cvpr_2016_unsupervised.pdf</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14</a:t>
            </a:fld>
            <a:endParaRPr lang="en-GB"/>
          </a:p>
        </p:txBody>
      </p:sp>
    </p:spTree>
    <p:extLst>
      <p:ext uri="{BB962C8B-B14F-4D97-AF65-F5344CB8AC3E}">
        <p14:creationId xmlns:p14="http://schemas.microsoft.com/office/powerpoint/2010/main" val="376675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Limited practicality for real-world scenario</a:t>
            </a:r>
          </a:p>
          <a:p>
            <a:endParaRPr lang="en-GB" dirty="0" smtClean="0"/>
          </a:p>
          <a:p>
            <a:r>
              <a:rPr lang="en-GB" dirty="0" smtClean="0"/>
              <a:t>How do we characterise the activities</a:t>
            </a:r>
            <a:r>
              <a:rPr lang="en-GB" baseline="0" dirty="0" smtClean="0"/>
              <a:t> in a truly unsupervised fashion?</a:t>
            </a:r>
          </a:p>
          <a:p>
            <a:endParaRPr lang="en-GB" baseline="0" dirty="0" smtClean="0"/>
          </a:p>
          <a:p>
            <a:r>
              <a:rPr lang="en-GB" baseline="0" dirty="0" smtClean="0"/>
              <a:t>The idea is that if you can characterise the activities, then through the pattern you could begin to see the data points that are outliers – dissimilar </a:t>
            </a:r>
            <a:r>
              <a:rPr lang="en-GB" baseline="0" dirty="0" err="1" smtClean="0"/>
              <a:t>datapoints</a:t>
            </a:r>
            <a:r>
              <a:rPr lang="en-GB" baseline="0" dirty="0" smtClean="0"/>
              <a:t> (doesn’t fall within the formed clusters)</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15</a:t>
            </a:fld>
            <a:endParaRPr lang="en-GB"/>
          </a:p>
        </p:txBody>
      </p:sp>
    </p:spTree>
    <p:extLst>
      <p:ext uri="{BB962C8B-B14F-4D97-AF65-F5344CB8AC3E}">
        <p14:creationId xmlns:p14="http://schemas.microsoft.com/office/powerpoint/2010/main" val="342284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idea is that if you can characterise the activities, then through the pattern you could begin to see the data points that are outliers – dissimilar </a:t>
            </a:r>
            <a:r>
              <a:rPr lang="en-GB" baseline="0" dirty="0" err="1" smtClean="0"/>
              <a:t>datapoints</a:t>
            </a:r>
            <a:r>
              <a:rPr lang="en-GB" baseline="0" dirty="0" smtClean="0"/>
              <a:t> (doesn’t fall within the formed clusters)</a:t>
            </a:r>
            <a:endParaRPr lang="en-GB" dirty="0" smtClean="0"/>
          </a:p>
          <a:p>
            <a:endParaRPr lang="en-GB" dirty="0" smtClean="0"/>
          </a:p>
          <a:p>
            <a:r>
              <a:rPr lang="en-GB" dirty="0" smtClean="0"/>
              <a:t>Literature justifying the</a:t>
            </a:r>
            <a:r>
              <a:rPr lang="en-GB" baseline="0" dirty="0" smtClean="0"/>
              <a:t> line of thought </a:t>
            </a:r>
          </a:p>
          <a:p>
            <a:endParaRPr lang="en-GB" baseline="0" dirty="0" smtClean="0"/>
          </a:p>
          <a:p>
            <a:r>
              <a:rPr lang="en-GB" baseline="0" dirty="0" smtClean="0"/>
              <a:t>Outliers are objects not located in the cluster</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16</a:t>
            </a:fld>
            <a:endParaRPr lang="en-GB"/>
          </a:p>
        </p:txBody>
      </p:sp>
    </p:spTree>
    <p:extLst>
      <p:ext uri="{BB962C8B-B14F-4D97-AF65-F5344CB8AC3E}">
        <p14:creationId xmlns:p14="http://schemas.microsoft.com/office/powerpoint/2010/main" val="359807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eliminate this predefined k-cluster assignment?</a:t>
            </a:r>
          </a:p>
          <a:p>
            <a:endParaRPr lang="en-GB" dirty="0"/>
          </a:p>
        </p:txBody>
      </p:sp>
      <p:sp>
        <p:nvSpPr>
          <p:cNvPr id="4" name="Slide Number Placeholder 3"/>
          <p:cNvSpPr>
            <a:spLocks noGrp="1"/>
          </p:cNvSpPr>
          <p:nvPr>
            <p:ph type="sldNum" sz="quarter" idx="5"/>
          </p:nvPr>
        </p:nvSpPr>
        <p:spPr/>
        <p:txBody>
          <a:bodyPr/>
          <a:lstStyle/>
          <a:p>
            <a:fld id="{4978EE4B-1133-4167-B7F0-2DA04D640265}" type="slidenum">
              <a:rPr lang="en-GB" smtClean="0"/>
              <a:t>17</a:t>
            </a:fld>
            <a:endParaRPr lang="en-GB"/>
          </a:p>
        </p:txBody>
      </p:sp>
    </p:spTree>
    <p:extLst>
      <p:ext uri="{BB962C8B-B14F-4D97-AF65-F5344CB8AC3E}">
        <p14:creationId xmlns:p14="http://schemas.microsoft.com/office/powerpoint/2010/main" val="3833102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78EE4B-1133-4167-B7F0-2DA04D640265}" type="slidenum">
              <a:rPr lang="en-GB" smtClean="0"/>
              <a:t>18</a:t>
            </a:fld>
            <a:endParaRPr lang="en-GB"/>
          </a:p>
        </p:txBody>
      </p:sp>
    </p:spTree>
    <p:extLst>
      <p:ext uri="{BB962C8B-B14F-4D97-AF65-F5344CB8AC3E}">
        <p14:creationId xmlns:p14="http://schemas.microsoft.com/office/powerpoint/2010/main" val="139578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78EE4B-1133-4167-B7F0-2DA04D640265}" type="slidenum">
              <a:rPr lang="en-GB" smtClean="0"/>
              <a:t>19</a:t>
            </a:fld>
            <a:endParaRPr lang="en-GB"/>
          </a:p>
        </p:txBody>
      </p:sp>
    </p:spTree>
    <p:extLst>
      <p:ext uri="{BB962C8B-B14F-4D97-AF65-F5344CB8AC3E}">
        <p14:creationId xmlns:p14="http://schemas.microsoft.com/office/powerpoint/2010/main" val="3496428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78EE4B-1133-4167-B7F0-2DA04D640265}" type="slidenum">
              <a:rPr lang="en-GB" smtClean="0"/>
              <a:t>2</a:t>
            </a:fld>
            <a:endParaRPr lang="en-GB"/>
          </a:p>
        </p:txBody>
      </p:sp>
    </p:spTree>
    <p:extLst>
      <p:ext uri="{BB962C8B-B14F-4D97-AF65-F5344CB8AC3E}">
        <p14:creationId xmlns:p14="http://schemas.microsoft.com/office/powerpoint/2010/main" val="97817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Goal of clustering is to separate data into clusters of similar data points</a:t>
            </a:r>
          </a:p>
          <a:p>
            <a:r>
              <a:rPr lang="en-GB" b="1" dirty="0"/>
              <a:t>Applications</a:t>
            </a:r>
          </a:p>
          <a:p>
            <a:r>
              <a:rPr lang="en-GB" dirty="0"/>
              <a:t>Automatic data labelling for supervised learning</a:t>
            </a:r>
          </a:p>
          <a:p>
            <a:r>
              <a:rPr lang="en-GB" dirty="0"/>
              <a:t>Pre-processing step for data visualisation and analysis</a:t>
            </a:r>
          </a:p>
          <a:p>
            <a:endParaRPr lang="en-GB" dirty="0"/>
          </a:p>
        </p:txBody>
      </p:sp>
      <p:sp>
        <p:nvSpPr>
          <p:cNvPr id="4" name="Slide Number Placeholder 3"/>
          <p:cNvSpPr>
            <a:spLocks noGrp="1"/>
          </p:cNvSpPr>
          <p:nvPr>
            <p:ph type="sldNum" sz="quarter" idx="5"/>
          </p:nvPr>
        </p:nvSpPr>
        <p:spPr/>
        <p:txBody>
          <a:bodyPr/>
          <a:lstStyle/>
          <a:p>
            <a:fld id="{4978EE4B-1133-4167-B7F0-2DA04D640265}" type="slidenum">
              <a:rPr lang="en-GB" smtClean="0"/>
              <a:t>3</a:t>
            </a:fld>
            <a:endParaRPr lang="en-GB"/>
          </a:p>
        </p:txBody>
      </p:sp>
    </p:spTree>
    <p:extLst>
      <p:ext uri="{BB962C8B-B14F-4D97-AF65-F5344CB8AC3E}">
        <p14:creationId xmlns:p14="http://schemas.microsoft.com/office/powerpoint/2010/main" val="354463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-Look</a:t>
            </a:r>
            <a:r>
              <a:rPr lang="en-GB" baseline="0" dirty="0" smtClean="0"/>
              <a:t> for the material that relates clustering and outlier detection</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4</a:t>
            </a:fld>
            <a:endParaRPr lang="en-GB"/>
          </a:p>
        </p:txBody>
      </p:sp>
    </p:spTree>
    <p:extLst>
      <p:ext uri="{BB962C8B-B14F-4D97-AF65-F5344CB8AC3E}">
        <p14:creationId xmlns:p14="http://schemas.microsoft.com/office/powerpoint/2010/main" val="408960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to be representative, they need to occur frequently enough in the visual world; </a:t>
            </a:r>
          </a:p>
          <a:p>
            <a:r>
              <a:rPr lang="en-GB" dirty="0" smtClean="0"/>
              <a:t>2) to be discriminative, they need to be different enough from the rest of the visual world. </a:t>
            </a:r>
            <a:endParaRPr lang="en-GB" dirty="0"/>
          </a:p>
        </p:txBody>
      </p:sp>
      <p:sp>
        <p:nvSpPr>
          <p:cNvPr id="4" name="Slide Number Placeholder 3"/>
          <p:cNvSpPr>
            <a:spLocks noGrp="1"/>
          </p:cNvSpPr>
          <p:nvPr>
            <p:ph type="sldNum" sz="quarter" idx="10"/>
          </p:nvPr>
        </p:nvSpPr>
        <p:spPr/>
        <p:txBody>
          <a:bodyPr/>
          <a:lstStyle/>
          <a:p>
            <a:fld id="{4978EE4B-1133-4167-B7F0-2DA04D640265}" type="slidenum">
              <a:rPr lang="en-GB" smtClean="0"/>
              <a:t>5</a:t>
            </a:fld>
            <a:endParaRPr lang="en-GB"/>
          </a:p>
        </p:txBody>
      </p:sp>
    </p:spTree>
    <p:extLst>
      <p:ext uri="{BB962C8B-B14F-4D97-AF65-F5344CB8AC3E}">
        <p14:creationId xmlns:p14="http://schemas.microsoft.com/office/powerpoint/2010/main" val="74139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KMSVM</a:t>
            </a:r>
          </a:p>
          <a:p>
            <a:r>
              <a:rPr lang="en-GB" dirty="0"/>
              <a:t>K-means clustering is run on the 2-dimensional data set and </a:t>
            </a:r>
            <a:r>
              <a:rPr lang="en-GB" dirty="0" smtClean="0"/>
              <a:t>2 </a:t>
            </a:r>
            <a:r>
              <a:rPr lang="en-GB" dirty="0"/>
              <a:t>clusters are formed, C1, C2, …, C6. H is the classifier separating two-class samples into Class1 and Class2</a:t>
            </a:r>
          </a:p>
          <a:p>
            <a:endParaRPr lang="en-GB" dirty="0"/>
          </a:p>
          <a:p>
            <a:r>
              <a:rPr lang="en-GB" dirty="0"/>
              <a:t>http://www.cs.uvm.edu/~</a:t>
            </a:r>
            <a:r>
              <a:rPr lang="en-GB" dirty="0" smtClean="0"/>
              <a:t>xwu/Publication/IJBIDM-05.pdf</a:t>
            </a:r>
          </a:p>
          <a:p>
            <a:endParaRPr lang="en-GB" dirty="0" smtClean="0"/>
          </a:p>
          <a:p>
            <a:r>
              <a:rPr lang="en-GB" dirty="0" smtClean="0"/>
              <a:t>The quality of clustering</a:t>
            </a:r>
            <a:r>
              <a:rPr lang="en-GB" baseline="0" dirty="0" smtClean="0"/>
              <a:t> results depend on the data distribution</a:t>
            </a:r>
            <a:endParaRPr lang="en-GB" dirty="0"/>
          </a:p>
        </p:txBody>
      </p:sp>
      <p:sp>
        <p:nvSpPr>
          <p:cNvPr id="4" name="Slide Number Placeholder 3"/>
          <p:cNvSpPr>
            <a:spLocks noGrp="1"/>
          </p:cNvSpPr>
          <p:nvPr>
            <p:ph type="sldNum" sz="quarter" idx="5"/>
          </p:nvPr>
        </p:nvSpPr>
        <p:spPr/>
        <p:txBody>
          <a:bodyPr/>
          <a:lstStyle/>
          <a:p>
            <a:fld id="{4978EE4B-1133-4167-B7F0-2DA04D640265}" type="slidenum">
              <a:rPr lang="en-GB" smtClean="0"/>
              <a:t>6</a:t>
            </a:fld>
            <a:endParaRPr lang="en-GB"/>
          </a:p>
        </p:txBody>
      </p:sp>
    </p:spTree>
    <p:extLst>
      <p:ext uri="{BB962C8B-B14F-4D97-AF65-F5344CB8AC3E}">
        <p14:creationId xmlns:p14="http://schemas.microsoft.com/office/powerpoint/2010/main" val="238204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78EE4B-1133-4167-B7F0-2DA04D640265}" type="slidenum">
              <a:rPr lang="en-GB" smtClean="0"/>
              <a:t>7</a:t>
            </a:fld>
            <a:endParaRPr lang="en-GB"/>
          </a:p>
        </p:txBody>
      </p:sp>
    </p:spTree>
    <p:extLst>
      <p:ext uri="{BB962C8B-B14F-4D97-AF65-F5344CB8AC3E}">
        <p14:creationId xmlns:p14="http://schemas.microsoft.com/office/powerpoint/2010/main" val="109054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https://www.quora.com/What-is-the-relation-between-SVM-kernels-and-CNN-kernels</a:t>
            </a:r>
          </a:p>
          <a:p>
            <a:endParaRPr lang="en-GB" dirty="0" smtClean="0"/>
          </a:p>
          <a:p>
            <a:endParaRPr lang="en-GB" dirty="0" smtClean="0"/>
          </a:p>
          <a:p>
            <a:r>
              <a:rPr lang="en-GB" dirty="0" smtClean="0"/>
              <a:t>Using linear SVM classifiers to compute more discriminative and robust clusters </a:t>
            </a:r>
          </a:p>
          <a:p>
            <a:endParaRPr lang="en-GB" dirty="0" smtClean="0"/>
          </a:p>
          <a:p>
            <a:r>
              <a:rPr lang="en-GB" dirty="0" smtClean="0"/>
              <a:t>Kernels: Make linear models work in nonlinear settings By mapping data to higher dimensions where it exhibits linear patterns Apply the linear model in the new input space Mapping ≡ changing the feature representation </a:t>
            </a:r>
            <a:endParaRPr lang="en-GB" dirty="0"/>
          </a:p>
        </p:txBody>
      </p:sp>
      <p:sp>
        <p:nvSpPr>
          <p:cNvPr id="4" name="Slide Number Placeholder 3"/>
          <p:cNvSpPr>
            <a:spLocks noGrp="1"/>
          </p:cNvSpPr>
          <p:nvPr>
            <p:ph type="sldNum" sz="quarter" idx="5"/>
          </p:nvPr>
        </p:nvSpPr>
        <p:spPr/>
        <p:txBody>
          <a:bodyPr/>
          <a:lstStyle/>
          <a:p>
            <a:fld id="{4978EE4B-1133-4167-B7F0-2DA04D640265}" type="slidenum">
              <a:rPr lang="en-GB" smtClean="0"/>
              <a:t>8</a:t>
            </a:fld>
            <a:endParaRPr lang="en-GB"/>
          </a:p>
        </p:txBody>
      </p:sp>
    </p:spTree>
    <p:extLst>
      <p:ext uri="{BB962C8B-B14F-4D97-AF65-F5344CB8AC3E}">
        <p14:creationId xmlns:p14="http://schemas.microsoft.com/office/powerpoint/2010/main" val="257434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get a little bit mathematical – let’s understand why this </a:t>
            </a:r>
            <a:r>
              <a:rPr lang="en-GB" dirty="0" smtClean="0"/>
              <a:t>works</a:t>
            </a:r>
          </a:p>
          <a:p>
            <a:endParaRPr lang="en-GB" dirty="0" smtClean="0"/>
          </a:p>
          <a:p>
            <a:r>
              <a:rPr lang="en-GB" sz="1200" b="0" i="0" kern="1200" dirty="0" smtClean="0">
                <a:solidFill>
                  <a:schemeClr val="tx1"/>
                </a:solidFill>
                <a:effectLst/>
                <a:latin typeface="+mn-lt"/>
                <a:ea typeface="+mn-ea"/>
                <a:cs typeface="+mn-cs"/>
              </a:rPr>
              <a:t>Linearly separable data is data that can be classified into different classes by simply drawing a line (or a hyperplane) through the data. In cases where data is not linearly separable, kernel trick can be applied, where data is transformed using some nonlinear function so the resulting transformed points become linearly separable</a:t>
            </a:r>
          </a:p>
          <a:p>
            <a:r>
              <a:rPr lang="en-GB" sz="1200" b="0" i="0" kern="1200" dirty="0" smtClean="0">
                <a:solidFill>
                  <a:schemeClr val="tx1"/>
                </a:solidFill>
                <a:effectLst/>
                <a:latin typeface="+mn-lt"/>
                <a:ea typeface="+mn-ea"/>
                <a:cs typeface="+mn-cs"/>
              </a:rPr>
              <a:t>https://medium.com/@vivek.yadav/how-neural-networks-learn-nonlinear-functions-and-classify-linearly-non-separable-data-22328e7e5be1</a:t>
            </a:r>
          </a:p>
          <a:p>
            <a:endParaRPr lang="en-GB" sz="1200" b="0" i="0" kern="1200" dirty="0" smtClean="0">
              <a:solidFill>
                <a:schemeClr val="tx1"/>
              </a:solidFill>
              <a:effectLst/>
              <a:latin typeface="+mn-lt"/>
              <a:ea typeface="+mn-ea"/>
              <a:cs typeface="+mn-cs"/>
            </a:endParaRPr>
          </a:p>
          <a:p>
            <a:r>
              <a:rPr lang="en-GB" dirty="0" smtClean="0"/>
              <a:t>a mapping f transforms a pattern y of a d-dimensional feature space to a pattern x of an m-dimensional projected space, m&lt;d,</a:t>
            </a:r>
            <a:r>
              <a:rPr lang="en-GB" baseline="0" dirty="0" smtClean="0"/>
              <a:t> </a:t>
            </a:r>
            <a:r>
              <a:rPr lang="en-GB" dirty="0" smtClean="0"/>
              <a:t>such that a criterion J is optimized. The mapping f(y) is determined amongst all the transformations g(y). The mappings differ by the functional forms of g(x) and by the criteria they have to optimize</a:t>
            </a:r>
          </a:p>
          <a:p>
            <a:r>
              <a:rPr lang="en-GB" sz="1200" b="0" i="0" kern="1200" dirty="0" smtClean="0">
                <a:solidFill>
                  <a:srgbClr val="FF0000"/>
                </a:solidFill>
                <a:effectLst/>
                <a:latin typeface="+mn-lt"/>
                <a:ea typeface="+mn-ea"/>
                <a:cs typeface="+mn-cs"/>
              </a:rPr>
              <a:t>http://www.ee.bgu.ac.il/~boaz/ICPR13Lerner1996.pdf</a:t>
            </a:r>
          </a:p>
        </p:txBody>
      </p:sp>
      <p:sp>
        <p:nvSpPr>
          <p:cNvPr id="4" name="Slide Number Placeholder 3"/>
          <p:cNvSpPr>
            <a:spLocks noGrp="1"/>
          </p:cNvSpPr>
          <p:nvPr>
            <p:ph type="sldNum" sz="quarter" idx="5"/>
          </p:nvPr>
        </p:nvSpPr>
        <p:spPr/>
        <p:txBody>
          <a:bodyPr/>
          <a:lstStyle/>
          <a:p>
            <a:fld id="{4978EE4B-1133-4167-B7F0-2DA04D640265}" type="slidenum">
              <a:rPr lang="en-GB" smtClean="0"/>
              <a:t>9</a:t>
            </a:fld>
            <a:endParaRPr lang="en-GB"/>
          </a:p>
        </p:txBody>
      </p:sp>
    </p:spTree>
    <p:extLst>
      <p:ext uri="{BB962C8B-B14F-4D97-AF65-F5344CB8AC3E}">
        <p14:creationId xmlns:p14="http://schemas.microsoft.com/office/powerpoint/2010/main" val="277211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55515C2-3392-4A6F-AF2E-FB278FC1D847}" type="datetimeFigureOut">
              <a:rPr lang="en-GB" smtClean="0"/>
              <a:t>18/10/2018</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4BD27D4-2045-4AC5-B620-4048B11E9AC5}"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5683563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5515C2-3392-4A6F-AF2E-FB278FC1D847}" type="datetimeFigureOut">
              <a:rPr lang="en-GB" smtClean="0"/>
              <a:t>18/10/2018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310218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5515C2-3392-4A6F-AF2E-FB278FC1D847}" type="datetimeFigureOut">
              <a:rPr lang="en-GB" smtClean="0"/>
              <a:t>18/10/2018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130807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5515C2-3392-4A6F-AF2E-FB278FC1D847}" type="datetimeFigureOut">
              <a:rPr lang="en-GB" smtClean="0"/>
              <a:t>18/10/2018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1162772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55515C2-3392-4A6F-AF2E-FB278FC1D847}" type="datetimeFigureOut">
              <a:rPr lang="en-GB" smtClean="0"/>
              <a:t>18/10/2018</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4BD27D4-2045-4AC5-B620-4048B11E9AC5}"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8900051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5515C2-3392-4A6F-AF2E-FB278FC1D847}" type="datetimeFigureOut">
              <a:rPr lang="en-GB" smtClean="0"/>
              <a:t>18/10/2018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1487594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5515C2-3392-4A6F-AF2E-FB278FC1D847}" type="datetimeFigureOut">
              <a:rPr lang="en-GB" smtClean="0"/>
              <a:t>18/10/2018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950336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5515C2-3392-4A6F-AF2E-FB278FC1D847}" type="datetimeFigureOut">
              <a:rPr lang="en-GB" smtClean="0"/>
              <a:t>18/10/2018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155979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515C2-3392-4A6F-AF2E-FB278FC1D847}" type="datetimeFigureOut">
              <a:rPr lang="en-GB" smtClean="0"/>
              <a:t>18/10/2018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4BD27D4-2045-4AC5-B620-4048B11E9AC5}" type="slidenum">
              <a:rPr lang="en-GB" smtClean="0"/>
              <a:t>‹#›</a:t>
            </a:fld>
            <a:endParaRPr lang="en-GB"/>
          </a:p>
        </p:txBody>
      </p:sp>
    </p:spTree>
    <p:extLst>
      <p:ext uri="{BB962C8B-B14F-4D97-AF65-F5344CB8AC3E}">
        <p14:creationId xmlns:p14="http://schemas.microsoft.com/office/powerpoint/2010/main" val="3197024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55515C2-3392-4A6F-AF2E-FB278FC1D847}" type="datetimeFigureOut">
              <a:rPr lang="en-GB" smtClean="0"/>
              <a:t>18/10/2018</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4BD27D4-2045-4AC5-B620-4048B11E9AC5}"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89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55515C2-3392-4A6F-AF2E-FB278FC1D847}" type="datetimeFigureOut">
              <a:rPr lang="en-GB" smtClean="0"/>
              <a:t>18/10/2018</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4BD27D4-2045-4AC5-B620-4048B11E9AC5}"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3115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55515C2-3392-4A6F-AF2E-FB278FC1D847}" type="datetimeFigureOut">
              <a:rPr lang="en-GB" smtClean="0"/>
              <a:t>18/10/2018</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4BD27D4-2045-4AC5-B620-4048B11E9AC5}"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7791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5C31E-67DE-4E8F-8F99-BBB289F2E1F9}"/>
              </a:ext>
            </a:extLst>
          </p:cNvPr>
          <p:cNvSpPr>
            <a:spLocks noGrp="1"/>
          </p:cNvSpPr>
          <p:nvPr>
            <p:ph type="ctrTitle"/>
          </p:nvPr>
        </p:nvSpPr>
        <p:spPr/>
        <p:txBody>
          <a:bodyPr/>
          <a:lstStyle/>
          <a:p>
            <a:r>
              <a:rPr lang="en-GB" dirty="0"/>
              <a:t>DEEP CLUSTERING</a:t>
            </a:r>
          </a:p>
        </p:txBody>
      </p:sp>
      <p:sp>
        <p:nvSpPr>
          <p:cNvPr id="3" name="Subtitle 2">
            <a:extLst>
              <a:ext uri="{FF2B5EF4-FFF2-40B4-BE49-F238E27FC236}">
                <a16:creationId xmlns:a16="http://schemas.microsoft.com/office/drawing/2014/main" xmlns="" id="{8891ABB1-48C4-47F7-B13B-2970A1B891F0}"/>
              </a:ext>
            </a:extLst>
          </p:cNvPr>
          <p:cNvSpPr>
            <a:spLocks noGrp="1"/>
          </p:cNvSpPr>
          <p:nvPr>
            <p:ph type="subTitle" idx="1"/>
          </p:nvPr>
        </p:nvSpPr>
        <p:spPr>
          <a:xfrm>
            <a:off x="9750476" y="6070131"/>
            <a:ext cx="2441524" cy="787869"/>
          </a:xfrm>
        </p:spPr>
        <p:txBody>
          <a:bodyPr>
            <a:normAutofit/>
          </a:bodyPr>
          <a:lstStyle/>
          <a:p>
            <a:endParaRPr lang="en-GB" dirty="0"/>
          </a:p>
        </p:txBody>
      </p:sp>
      <p:sp>
        <p:nvSpPr>
          <p:cNvPr id="4" name="Subtitle 2">
            <a:extLst>
              <a:ext uri="{FF2B5EF4-FFF2-40B4-BE49-F238E27FC236}">
                <a16:creationId xmlns:a16="http://schemas.microsoft.com/office/drawing/2014/main" xmlns="" id="{8891ABB1-48C4-47F7-B13B-2970A1B891F0}"/>
              </a:ext>
            </a:extLst>
          </p:cNvPr>
          <p:cNvSpPr txBox="1">
            <a:spLocks/>
          </p:cNvSpPr>
          <p:nvPr/>
        </p:nvSpPr>
        <p:spPr>
          <a:xfrm>
            <a:off x="2918803" y="3902765"/>
            <a:ext cx="6831673" cy="128595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endParaRPr lang="en-GB" dirty="0" smtClean="0"/>
          </a:p>
          <a:p>
            <a:r>
              <a:rPr lang="en-GB" sz="3300" dirty="0" smtClean="0"/>
              <a:t>Maryleen Ndubuaku (PhD Candidate</a:t>
            </a:r>
            <a:r>
              <a:rPr lang="en-GB" sz="2900" dirty="0" smtClean="0"/>
              <a:t>)</a:t>
            </a:r>
          </a:p>
          <a:p>
            <a:endParaRPr lang="en-GB" sz="2900" dirty="0" smtClean="0"/>
          </a:p>
          <a:p>
            <a:r>
              <a:rPr lang="en-GB" sz="1800" dirty="0" smtClean="0"/>
              <a:t>Supervised by Prof Antonio Liotta</a:t>
            </a:r>
          </a:p>
          <a:p>
            <a:r>
              <a:rPr lang="en-GB" sz="1800" dirty="0" smtClean="0"/>
              <a:t>Data Science Research Centre</a:t>
            </a:r>
          </a:p>
          <a:p>
            <a:r>
              <a:rPr lang="en-GB" sz="1600" dirty="0"/>
              <a:t>Department of Electronics and Computing</a:t>
            </a:r>
          </a:p>
          <a:p>
            <a:r>
              <a:rPr lang="en-GB" sz="1600" dirty="0"/>
              <a:t>University of Derby, UK</a:t>
            </a:r>
          </a:p>
          <a:p>
            <a:endParaRPr lang="en-GB" sz="1800" dirty="0"/>
          </a:p>
        </p:txBody>
      </p:sp>
      <p:sp>
        <p:nvSpPr>
          <p:cNvPr id="5" name="Subtitle 2">
            <a:extLst>
              <a:ext uri="{FF2B5EF4-FFF2-40B4-BE49-F238E27FC236}">
                <a16:creationId xmlns:a16="http://schemas.microsoft.com/office/drawing/2014/main" xmlns="" id="{8891ABB1-48C4-47F7-B13B-2970A1B891F0}"/>
              </a:ext>
            </a:extLst>
          </p:cNvPr>
          <p:cNvSpPr txBox="1">
            <a:spLocks/>
          </p:cNvSpPr>
          <p:nvPr/>
        </p:nvSpPr>
        <p:spPr>
          <a:xfrm>
            <a:off x="2679905" y="1584049"/>
            <a:ext cx="6831673" cy="1097635"/>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GB" sz="1800" dirty="0" smtClean="0"/>
              <a:t>Teaching and Learning Seminar</a:t>
            </a:r>
          </a:p>
          <a:p>
            <a:endParaRPr lang="en-GB" dirty="0"/>
          </a:p>
          <a:p>
            <a:endParaRPr lang="en-GB" dirty="0" smtClean="0"/>
          </a:p>
        </p:txBody>
      </p:sp>
    </p:spTree>
    <p:extLst>
      <p:ext uri="{BB962C8B-B14F-4D97-AF65-F5344CB8AC3E}">
        <p14:creationId xmlns:p14="http://schemas.microsoft.com/office/powerpoint/2010/main" val="133802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6AE1EE-CAA0-4F78-AC09-B31F76C46D09}"/>
              </a:ext>
            </a:extLst>
          </p:cNvPr>
          <p:cNvSpPr>
            <a:spLocks noGrp="1"/>
          </p:cNvSpPr>
          <p:nvPr>
            <p:ph type="title"/>
          </p:nvPr>
        </p:nvSpPr>
        <p:spPr>
          <a:xfrm>
            <a:off x="1281165" y="367811"/>
            <a:ext cx="10726616" cy="829603"/>
          </a:xfrm>
        </p:spPr>
        <p:txBody>
          <a:bodyPr>
            <a:normAutofit/>
          </a:bodyPr>
          <a:lstStyle/>
          <a:p>
            <a:r>
              <a:rPr lang="en-GB" sz="4000" dirty="0" smtClean="0"/>
              <a:t>Clustering with deep learning</a:t>
            </a:r>
            <a:endParaRPr lang="en-GB" sz="4000" dirty="0"/>
          </a:p>
        </p:txBody>
      </p:sp>
      <p:sp>
        <p:nvSpPr>
          <p:cNvPr id="5" name="Content Placeholder 2">
            <a:extLst>
              <a:ext uri="{FF2B5EF4-FFF2-40B4-BE49-F238E27FC236}">
                <a16:creationId xmlns:a16="http://schemas.microsoft.com/office/drawing/2014/main" xmlns="" id="{91537D85-D2AF-4490-AC2A-BBB9F823DDAC}"/>
              </a:ext>
            </a:extLst>
          </p:cNvPr>
          <p:cNvSpPr txBox="1">
            <a:spLocks/>
          </p:cNvSpPr>
          <p:nvPr/>
        </p:nvSpPr>
        <p:spPr>
          <a:xfrm>
            <a:off x="1894508" y="5682083"/>
            <a:ext cx="7325498" cy="7094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GB" sz="2400" b="1" dirty="0" smtClean="0">
                <a:solidFill>
                  <a:srgbClr val="0070C0"/>
                </a:solidFill>
              </a:rPr>
              <a:t>Dimensionality reduction </a:t>
            </a:r>
            <a:r>
              <a:rPr lang="en-GB" sz="2400" b="1" dirty="0" smtClean="0">
                <a:solidFill>
                  <a:schemeClr val="tx1"/>
                </a:solidFill>
              </a:rPr>
              <a:t>/</a:t>
            </a:r>
            <a:r>
              <a:rPr lang="en-GB" sz="2400" dirty="0" smtClean="0"/>
              <a:t> </a:t>
            </a:r>
            <a:r>
              <a:rPr lang="en-GB" sz="2400" b="1" dirty="0" smtClean="0">
                <a:solidFill>
                  <a:srgbClr val="FF0000"/>
                </a:solidFill>
              </a:rPr>
              <a:t>Representation learning</a:t>
            </a:r>
            <a:endParaRPr lang="en-GB" sz="2400" b="1" dirty="0">
              <a:solidFill>
                <a:srgbClr val="FF0000"/>
              </a:solidFill>
            </a:endParaRPr>
          </a:p>
        </p:txBody>
      </p:sp>
      <p:pic>
        <p:nvPicPr>
          <p:cNvPr id="7" name="Picture 6"/>
          <p:cNvPicPr>
            <a:picLocks noChangeAspect="1"/>
          </p:cNvPicPr>
          <p:nvPr/>
        </p:nvPicPr>
        <p:blipFill>
          <a:blip r:embed="rId3"/>
          <a:stretch>
            <a:fillRect/>
          </a:stretch>
        </p:blipFill>
        <p:spPr>
          <a:xfrm>
            <a:off x="1763690" y="1814601"/>
            <a:ext cx="9632531" cy="3457832"/>
          </a:xfrm>
          <a:prstGeom prst="rect">
            <a:avLst/>
          </a:prstGeom>
          <a:ln>
            <a:noFill/>
          </a:ln>
          <a:effectLst>
            <a:outerShdw blurRad="190500" algn="tl" rotWithShape="0">
              <a:srgbClr val="000000">
                <a:alpha val="70000"/>
              </a:srgbClr>
            </a:outerShdw>
          </a:effectLst>
        </p:spPr>
      </p:pic>
      <p:sp>
        <p:nvSpPr>
          <p:cNvPr id="9" name="Rectangle 8"/>
          <p:cNvSpPr/>
          <p:nvPr/>
        </p:nvSpPr>
        <p:spPr>
          <a:xfrm>
            <a:off x="9218141" y="1940010"/>
            <a:ext cx="1828800" cy="988542"/>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Losses</a:t>
            </a:r>
          </a:p>
          <a:p>
            <a:pPr algn="ctr"/>
            <a:r>
              <a:rPr lang="en-GB" dirty="0" smtClean="0">
                <a:solidFill>
                  <a:schemeClr val="tx1"/>
                </a:solidFill>
              </a:rPr>
              <a:t>+</a:t>
            </a:r>
          </a:p>
          <a:p>
            <a:pPr algn="ctr"/>
            <a:r>
              <a:rPr lang="en-GB" dirty="0" smtClean="0">
                <a:solidFill>
                  <a:schemeClr val="tx1"/>
                </a:solidFill>
              </a:rPr>
              <a:t>Cluster assignment</a:t>
            </a:r>
            <a:endParaRPr lang="en-GB" dirty="0">
              <a:solidFill>
                <a:schemeClr val="tx1"/>
              </a:solidFill>
            </a:endParaRPr>
          </a:p>
        </p:txBody>
      </p:sp>
      <p:sp>
        <p:nvSpPr>
          <p:cNvPr id="10" name="Down Arrow 9"/>
          <p:cNvSpPr/>
          <p:nvPr/>
        </p:nvSpPr>
        <p:spPr>
          <a:xfrm>
            <a:off x="5186554" y="5072184"/>
            <a:ext cx="370703" cy="604592"/>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4"/>
          <a:srcRect b="10285"/>
          <a:stretch/>
        </p:blipFill>
        <p:spPr>
          <a:xfrm>
            <a:off x="8144554" y="3085783"/>
            <a:ext cx="914413" cy="753761"/>
          </a:xfrm>
          <a:prstGeom prst="rect">
            <a:avLst/>
          </a:prstGeom>
        </p:spPr>
      </p:pic>
      <p:pic>
        <p:nvPicPr>
          <p:cNvPr id="13" name="Picture 12"/>
          <p:cNvPicPr>
            <a:picLocks noChangeAspect="1"/>
          </p:cNvPicPr>
          <p:nvPr/>
        </p:nvPicPr>
        <p:blipFill rotWithShape="1">
          <a:blip r:embed="rId4"/>
          <a:srcRect b="10285"/>
          <a:stretch/>
        </p:blipFill>
        <p:spPr>
          <a:xfrm>
            <a:off x="1800635" y="3262219"/>
            <a:ext cx="914413" cy="753761"/>
          </a:xfrm>
          <a:prstGeom prst="rect">
            <a:avLst/>
          </a:prstGeom>
        </p:spPr>
      </p:pic>
      <p:sp>
        <p:nvSpPr>
          <p:cNvPr id="14" name="Rectangle 13"/>
          <p:cNvSpPr/>
          <p:nvPr/>
        </p:nvSpPr>
        <p:spPr>
          <a:xfrm>
            <a:off x="8403788" y="3181881"/>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634538" y="3085663"/>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39054" y="3311384"/>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8101983" y="3552801"/>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8480429" y="3421762"/>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445369" y="3543517"/>
            <a:ext cx="461500" cy="247135"/>
          </a:xfrm>
          <a:prstGeom prst="rect">
            <a:avLst/>
          </a:prstGeom>
          <a:solidFill>
            <a:schemeClr val="bg1">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868273" y="6521519"/>
            <a:ext cx="10306755" cy="307777"/>
          </a:xfrm>
          <a:prstGeom prst="rect">
            <a:avLst/>
          </a:prstGeom>
        </p:spPr>
        <p:txBody>
          <a:bodyPr wrap="square">
            <a:spAutoFit/>
          </a:bodyPr>
          <a:lstStyle/>
          <a:p>
            <a:pPr algn="r"/>
            <a:r>
              <a:rPr lang="en-GB" sz="1400" dirty="0" err="1"/>
              <a:t>Aljalbout</a:t>
            </a:r>
            <a:r>
              <a:rPr lang="en-GB" sz="1400" dirty="0"/>
              <a:t>, </a:t>
            </a:r>
            <a:r>
              <a:rPr lang="en-GB" sz="1400" dirty="0" smtClean="0"/>
              <a:t>E. et al. </a:t>
            </a:r>
            <a:r>
              <a:rPr lang="en-GB" sz="1400" dirty="0"/>
              <a:t>2018. Clustering with Deep Learning: Taxonomy and New Methods. </a:t>
            </a:r>
          </a:p>
        </p:txBody>
      </p:sp>
    </p:spTree>
    <p:extLst>
      <p:ext uri="{BB962C8B-B14F-4D97-AF65-F5344CB8AC3E}">
        <p14:creationId xmlns:p14="http://schemas.microsoft.com/office/powerpoint/2010/main" val="550013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6AE1EE-CAA0-4F78-AC09-B31F76C46D09}"/>
              </a:ext>
            </a:extLst>
          </p:cNvPr>
          <p:cNvSpPr>
            <a:spLocks noGrp="1"/>
          </p:cNvSpPr>
          <p:nvPr>
            <p:ph type="title"/>
          </p:nvPr>
        </p:nvSpPr>
        <p:spPr>
          <a:xfrm>
            <a:off x="1281165" y="367811"/>
            <a:ext cx="10726616" cy="829603"/>
          </a:xfrm>
        </p:spPr>
        <p:txBody>
          <a:bodyPr>
            <a:normAutofit/>
          </a:bodyPr>
          <a:lstStyle/>
          <a:p>
            <a:r>
              <a:rPr lang="en-GB" sz="4000" dirty="0"/>
              <a:t>Deep embedding</a:t>
            </a:r>
            <a:endParaRPr lang="en-GB" sz="4000" dirty="0"/>
          </a:p>
        </p:txBody>
      </p:sp>
      <p:sp>
        <p:nvSpPr>
          <p:cNvPr id="3" name="Content Placeholder 2">
            <a:extLst>
              <a:ext uri="{FF2B5EF4-FFF2-40B4-BE49-F238E27FC236}">
                <a16:creationId xmlns:a16="http://schemas.microsoft.com/office/drawing/2014/main" xmlns="" id="{B521149C-C813-48EF-9DEF-3E925F8D0EC1}"/>
              </a:ext>
            </a:extLst>
          </p:cNvPr>
          <p:cNvSpPr>
            <a:spLocks noGrp="1"/>
          </p:cNvSpPr>
          <p:nvPr>
            <p:ph idx="1"/>
          </p:nvPr>
        </p:nvSpPr>
        <p:spPr>
          <a:xfrm>
            <a:off x="1281165" y="2164485"/>
            <a:ext cx="9601200" cy="3581400"/>
          </a:xfrm>
        </p:spPr>
        <p:txBody>
          <a:bodyPr/>
          <a:lstStyle/>
          <a:p>
            <a:endParaRPr lang="en-GB" dirty="0"/>
          </a:p>
        </p:txBody>
      </p:sp>
      <p:pic>
        <p:nvPicPr>
          <p:cNvPr id="4" name="Picture 3"/>
          <p:cNvPicPr>
            <a:picLocks noChangeAspect="1"/>
          </p:cNvPicPr>
          <p:nvPr/>
        </p:nvPicPr>
        <p:blipFill>
          <a:blip r:embed="rId3"/>
          <a:stretch>
            <a:fillRect/>
          </a:stretch>
        </p:blipFill>
        <p:spPr>
          <a:xfrm>
            <a:off x="2236549" y="965753"/>
            <a:ext cx="8180197" cy="3032314"/>
          </a:xfrm>
          <a:prstGeom prst="rect">
            <a:avLst/>
          </a:prstGeom>
        </p:spPr>
      </p:pic>
      <p:sp>
        <p:nvSpPr>
          <p:cNvPr id="5" name="Content Placeholder 2">
            <a:extLst>
              <a:ext uri="{FF2B5EF4-FFF2-40B4-BE49-F238E27FC236}">
                <a16:creationId xmlns:a16="http://schemas.microsoft.com/office/drawing/2014/main" xmlns="" id="{91537D85-D2AF-4490-AC2A-BBB9F823DDAC}"/>
              </a:ext>
            </a:extLst>
          </p:cNvPr>
          <p:cNvSpPr txBox="1">
            <a:spLocks/>
          </p:cNvSpPr>
          <p:nvPr/>
        </p:nvSpPr>
        <p:spPr>
          <a:xfrm>
            <a:off x="1281165" y="6047014"/>
            <a:ext cx="9601200" cy="70944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GB" sz="3200" b="1" dirty="0" smtClean="0">
                <a:solidFill>
                  <a:srgbClr val="0070C0"/>
                </a:solidFill>
              </a:rPr>
              <a:t>Dimensionality reduction </a:t>
            </a:r>
            <a:r>
              <a:rPr lang="en-GB" sz="3200" b="1" dirty="0" smtClean="0">
                <a:solidFill>
                  <a:schemeClr val="tx1"/>
                </a:solidFill>
              </a:rPr>
              <a:t>/</a:t>
            </a:r>
            <a:r>
              <a:rPr lang="en-GB" sz="3200" dirty="0" smtClean="0"/>
              <a:t> </a:t>
            </a:r>
            <a:r>
              <a:rPr lang="en-GB" sz="3200" b="1" dirty="0" smtClean="0">
                <a:solidFill>
                  <a:srgbClr val="FF0000"/>
                </a:solidFill>
              </a:rPr>
              <a:t>Representation learning</a:t>
            </a:r>
            <a:endParaRPr lang="en-GB" sz="3200" b="1" dirty="0">
              <a:solidFill>
                <a:srgbClr val="FF0000"/>
              </a:solidFill>
            </a:endParaRPr>
          </a:p>
        </p:txBody>
      </p:sp>
      <p:sp>
        <p:nvSpPr>
          <p:cNvPr id="6" name="Rectangle 5"/>
          <p:cNvSpPr/>
          <p:nvPr/>
        </p:nvSpPr>
        <p:spPr>
          <a:xfrm>
            <a:off x="7797113" y="2863126"/>
            <a:ext cx="1421027" cy="97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stretch>
            <a:fillRect/>
          </a:stretch>
        </p:blipFill>
        <p:spPr>
          <a:xfrm>
            <a:off x="2529683" y="4161224"/>
            <a:ext cx="8229579" cy="2954208"/>
          </a:xfrm>
          <a:prstGeom prst="rect">
            <a:avLst/>
          </a:prstGeom>
        </p:spPr>
      </p:pic>
      <p:sp>
        <p:nvSpPr>
          <p:cNvPr id="8" name="Rectangle 7"/>
          <p:cNvSpPr/>
          <p:nvPr/>
        </p:nvSpPr>
        <p:spPr>
          <a:xfrm>
            <a:off x="3750082" y="4487539"/>
            <a:ext cx="5049795" cy="34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8933935" y="4263081"/>
            <a:ext cx="1532238" cy="93371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Losses</a:t>
            </a:r>
            <a:endParaRPr lang="en-GB" dirty="0">
              <a:solidFill>
                <a:schemeClr val="tx1"/>
              </a:solidFill>
            </a:endParaRPr>
          </a:p>
        </p:txBody>
      </p:sp>
    </p:spTree>
    <p:extLst>
      <p:ext uri="{BB962C8B-B14F-4D97-AF65-F5344CB8AC3E}">
        <p14:creationId xmlns:p14="http://schemas.microsoft.com/office/powerpoint/2010/main" val="1834582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641" y="348778"/>
            <a:ext cx="10791930" cy="676279"/>
          </a:xfrm>
        </p:spPr>
        <p:txBody>
          <a:bodyPr>
            <a:normAutofit fontScale="90000"/>
          </a:bodyPr>
          <a:lstStyle/>
          <a:p>
            <a:r>
              <a:rPr lang="en-GB" dirty="0" smtClean="0"/>
              <a:t>Different clustering techniques</a:t>
            </a:r>
            <a:endParaRPr lang="en-GB" dirty="0"/>
          </a:p>
        </p:txBody>
      </p:sp>
      <p:pic>
        <p:nvPicPr>
          <p:cNvPr id="6" name="Picture 5"/>
          <p:cNvPicPr>
            <a:picLocks noChangeAspect="1"/>
          </p:cNvPicPr>
          <p:nvPr/>
        </p:nvPicPr>
        <p:blipFill>
          <a:blip r:embed="rId3"/>
          <a:stretch>
            <a:fillRect/>
          </a:stretch>
        </p:blipFill>
        <p:spPr>
          <a:xfrm>
            <a:off x="9124930" y="4263861"/>
            <a:ext cx="1852606" cy="992154"/>
          </a:xfrm>
          <a:prstGeom prst="rect">
            <a:avLst/>
          </a:prstGeom>
        </p:spPr>
      </p:pic>
      <p:pic>
        <p:nvPicPr>
          <p:cNvPr id="7" name="Picture 6"/>
          <p:cNvPicPr>
            <a:picLocks noChangeAspect="1"/>
          </p:cNvPicPr>
          <p:nvPr/>
        </p:nvPicPr>
        <p:blipFill>
          <a:blip r:embed="rId4"/>
          <a:stretch>
            <a:fillRect/>
          </a:stretch>
        </p:blipFill>
        <p:spPr>
          <a:xfrm>
            <a:off x="9124930" y="1732454"/>
            <a:ext cx="1828800" cy="1057275"/>
          </a:xfrm>
          <a:prstGeom prst="rect">
            <a:avLst/>
          </a:prstGeom>
        </p:spPr>
      </p:pic>
      <p:pic>
        <p:nvPicPr>
          <p:cNvPr id="8" name="Picture 7"/>
          <p:cNvPicPr>
            <a:picLocks noChangeAspect="1"/>
          </p:cNvPicPr>
          <p:nvPr/>
        </p:nvPicPr>
        <p:blipFill>
          <a:blip r:embed="rId5"/>
          <a:stretch>
            <a:fillRect/>
          </a:stretch>
        </p:blipFill>
        <p:spPr>
          <a:xfrm>
            <a:off x="9132070" y="5404735"/>
            <a:ext cx="1838325" cy="1047750"/>
          </a:xfrm>
          <a:prstGeom prst="rect">
            <a:avLst/>
          </a:prstGeom>
        </p:spPr>
      </p:pic>
      <p:pic>
        <p:nvPicPr>
          <p:cNvPr id="9" name="Picture 8"/>
          <p:cNvPicPr>
            <a:picLocks noChangeAspect="1"/>
          </p:cNvPicPr>
          <p:nvPr/>
        </p:nvPicPr>
        <p:blipFill>
          <a:blip r:embed="rId6"/>
          <a:stretch>
            <a:fillRect/>
          </a:stretch>
        </p:blipFill>
        <p:spPr>
          <a:xfrm>
            <a:off x="9132070" y="2938449"/>
            <a:ext cx="1876425" cy="971550"/>
          </a:xfrm>
          <a:prstGeom prst="rect">
            <a:avLst/>
          </a:prstGeom>
        </p:spPr>
      </p:pic>
      <p:sp>
        <p:nvSpPr>
          <p:cNvPr id="10" name="TextBox 9"/>
          <p:cNvSpPr txBox="1"/>
          <p:nvPr/>
        </p:nvSpPr>
        <p:spPr>
          <a:xfrm>
            <a:off x="964641" y="1865305"/>
            <a:ext cx="5248872" cy="3539430"/>
          </a:xfrm>
          <a:prstGeom prst="rect">
            <a:avLst/>
          </a:prstGeom>
          <a:noFill/>
        </p:spPr>
        <p:txBody>
          <a:bodyPr wrap="square" rtlCol="0">
            <a:spAutoFit/>
          </a:bodyPr>
          <a:lstStyle/>
          <a:p>
            <a:r>
              <a:rPr lang="en-GB" sz="2800" dirty="0" smtClean="0"/>
              <a:t>1. Raw data space</a:t>
            </a:r>
          </a:p>
          <a:p>
            <a:endParaRPr lang="en-GB" sz="2800" dirty="0"/>
          </a:p>
          <a:p>
            <a:r>
              <a:rPr lang="en-GB" sz="2800" dirty="0" smtClean="0"/>
              <a:t>2. K-means clustering</a:t>
            </a:r>
          </a:p>
          <a:p>
            <a:endParaRPr lang="en-GB" sz="2800" dirty="0"/>
          </a:p>
          <a:p>
            <a:r>
              <a:rPr lang="en-GB" sz="2800" dirty="0" smtClean="0"/>
              <a:t>3. Discriminative clustering (linear SVM classifier)</a:t>
            </a:r>
          </a:p>
          <a:p>
            <a:endParaRPr lang="en-GB" sz="2800" dirty="0"/>
          </a:p>
          <a:p>
            <a:r>
              <a:rPr lang="en-GB" sz="2800" dirty="0" smtClean="0"/>
              <a:t>4. Clustering with deep learning</a:t>
            </a:r>
            <a:endParaRPr lang="en-GB" sz="2800" dirty="0"/>
          </a:p>
        </p:txBody>
      </p:sp>
      <p:sp>
        <p:nvSpPr>
          <p:cNvPr id="11" name="TextBox 10"/>
          <p:cNvSpPr txBox="1"/>
          <p:nvPr/>
        </p:nvSpPr>
        <p:spPr>
          <a:xfrm>
            <a:off x="8510699" y="2054435"/>
            <a:ext cx="595745" cy="369332"/>
          </a:xfrm>
          <a:prstGeom prst="rect">
            <a:avLst/>
          </a:prstGeom>
          <a:noFill/>
        </p:spPr>
        <p:txBody>
          <a:bodyPr wrap="square" rtlCol="0">
            <a:spAutoFit/>
          </a:bodyPr>
          <a:lstStyle/>
          <a:p>
            <a:r>
              <a:rPr lang="en-GB" b="1" dirty="0" smtClean="0"/>
              <a:t>A</a:t>
            </a:r>
            <a:endParaRPr lang="en-GB" b="1" dirty="0"/>
          </a:p>
        </p:txBody>
      </p:sp>
      <p:sp>
        <p:nvSpPr>
          <p:cNvPr id="13" name="TextBox 12"/>
          <p:cNvSpPr txBox="1"/>
          <p:nvPr/>
        </p:nvSpPr>
        <p:spPr>
          <a:xfrm>
            <a:off x="8510698" y="3157288"/>
            <a:ext cx="595745" cy="369332"/>
          </a:xfrm>
          <a:prstGeom prst="rect">
            <a:avLst/>
          </a:prstGeom>
          <a:noFill/>
        </p:spPr>
        <p:txBody>
          <a:bodyPr wrap="square" rtlCol="0">
            <a:spAutoFit/>
          </a:bodyPr>
          <a:lstStyle/>
          <a:p>
            <a:r>
              <a:rPr lang="en-GB" b="1" dirty="0"/>
              <a:t>B</a:t>
            </a:r>
          </a:p>
        </p:txBody>
      </p:sp>
      <p:sp>
        <p:nvSpPr>
          <p:cNvPr id="14" name="TextBox 13"/>
          <p:cNvSpPr txBox="1"/>
          <p:nvPr/>
        </p:nvSpPr>
        <p:spPr>
          <a:xfrm>
            <a:off x="8529185" y="4478268"/>
            <a:ext cx="595745" cy="369332"/>
          </a:xfrm>
          <a:prstGeom prst="rect">
            <a:avLst/>
          </a:prstGeom>
          <a:noFill/>
        </p:spPr>
        <p:txBody>
          <a:bodyPr wrap="square" rtlCol="0">
            <a:spAutoFit/>
          </a:bodyPr>
          <a:lstStyle/>
          <a:p>
            <a:r>
              <a:rPr lang="en-GB" b="1" dirty="0" smtClean="0"/>
              <a:t>C</a:t>
            </a:r>
            <a:endParaRPr lang="en-GB" b="1" dirty="0"/>
          </a:p>
        </p:txBody>
      </p:sp>
      <p:sp>
        <p:nvSpPr>
          <p:cNvPr id="15" name="TextBox 14"/>
          <p:cNvSpPr txBox="1"/>
          <p:nvPr/>
        </p:nvSpPr>
        <p:spPr>
          <a:xfrm>
            <a:off x="8510697" y="5658851"/>
            <a:ext cx="595745" cy="369332"/>
          </a:xfrm>
          <a:prstGeom prst="rect">
            <a:avLst/>
          </a:prstGeom>
          <a:noFill/>
        </p:spPr>
        <p:txBody>
          <a:bodyPr wrap="square" rtlCol="0">
            <a:spAutoFit/>
          </a:bodyPr>
          <a:lstStyle/>
          <a:p>
            <a:r>
              <a:rPr lang="en-GB" b="1" dirty="0"/>
              <a:t>D</a:t>
            </a:r>
          </a:p>
        </p:txBody>
      </p:sp>
      <p:pic>
        <p:nvPicPr>
          <p:cNvPr id="16" name="Picture 15"/>
          <p:cNvPicPr>
            <a:picLocks noChangeAspect="1"/>
          </p:cNvPicPr>
          <p:nvPr/>
        </p:nvPicPr>
        <p:blipFill>
          <a:blip r:embed="rId7"/>
          <a:stretch>
            <a:fillRect/>
          </a:stretch>
        </p:blipFill>
        <p:spPr>
          <a:xfrm>
            <a:off x="10791930" y="165245"/>
            <a:ext cx="1105319" cy="1105319"/>
          </a:xfrm>
          <a:prstGeom prst="rect">
            <a:avLst/>
          </a:prstGeom>
        </p:spPr>
      </p:pic>
    </p:spTree>
    <p:extLst>
      <p:ext uri="{BB962C8B-B14F-4D97-AF65-F5344CB8AC3E}">
        <p14:creationId xmlns:p14="http://schemas.microsoft.com/office/powerpoint/2010/main" val="2430351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4009"/>
          </a:xfrm>
        </p:spPr>
        <p:txBody>
          <a:bodyPr/>
          <a:lstStyle/>
          <a:p>
            <a:r>
              <a:rPr lang="en-GB" dirty="0" smtClean="0"/>
              <a:t>Techniques to aid clustering</a:t>
            </a:r>
            <a:endParaRPr lang="en-GB" dirty="0"/>
          </a:p>
        </p:txBody>
      </p:sp>
      <p:pic>
        <p:nvPicPr>
          <p:cNvPr id="4" name="Picture 3"/>
          <p:cNvPicPr>
            <a:picLocks noChangeAspect="1"/>
          </p:cNvPicPr>
          <p:nvPr/>
        </p:nvPicPr>
        <p:blipFill>
          <a:blip r:embed="rId3"/>
          <a:stretch>
            <a:fillRect/>
          </a:stretch>
        </p:blipFill>
        <p:spPr>
          <a:xfrm>
            <a:off x="2392306" y="2079780"/>
            <a:ext cx="5391045" cy="4036372"/>
          </a:xfrm>
          <a:prstGeom prst="rect">
            <a:avLst/>
          </a:prstGeom>
        </p:spPr>
      </p:pic>
      <p:sp>
        <p:nvSpPr>
          <p:cNvPr id="5" name="TextBox 4"/>
          <p:cNvSpPr txBox="1"/>
          <p:nvPr/>
        </p:nvSpPr>
        <p:spPr>
          <a:xfrm>
            <a:off x="5429986" y="5714999"/>
            <a:ext cx="1401300" cy="276999"/>
          </a:xfrm>
          <a:prstGeom prst="rect">
            <a:avLst/>
          </a:prstGeom>
          <a:solidFill>
            <a:schemeClr val="bg1"/>
          </a:solidFill>
        </p:spPr>
        <p:txBody>
          <a:bodyPr wrap="square" rtlCol="0">
            <a:spAutoFit/>
          </a:bodyPr>
          <a:lstStyle/>
          <a:p>
            <a:r>
              <a:rPr lang="en-GB" sz="1200" dirty="0" smtClean="0">
                <a:solidFill>
                  <a:srgbClr val="FF0000"/>
                </a:solidFill>
              </a:rPr>
              <a:t>Target method</a:t>
            </a:r>
            <a:endParaRPr lang="en-GB" sz="1200" dirty="0">
              <a:solidFill>
                <a:srgbClr val="FF0000"/>
              </a:solidFill>
            </a:endParaRPr>
          </a:p>
        </p:txBody>
      </p:sp>
      <p:sp>
        <p:nvSpPr>
          <p:cNvPr id="6" name="TextBox 5"/>
          <p:cNvSpPr txBox="1"/>
          <p:nvPr/>
        </p:nvSpPr>
        <p:spPr>
          <a:xfrm>
            <a:off x="5186980" y="4548160"/>
            <a:ext cx="2249405" cy="276999"/>
          </a:xfrm>
          <a:prstGeom prst="rect">
            <a:avLst/>
          </a:prstGeom>
          <a:solidFill>
            <a:schemeClr val="bg1"/>
          </a:solidFill>
        </p:spPr>
        <p:txBody>
          <a:bodyPr wrap="square" rtlCol="0">
            <a:spAutoFit/>
          </a:bodyPr>
          <a:lstStyle/>
          <a:p>
            <a:r>
              <a:rPr lang="en-GB" sz="1200" dirty="0" smtClean="0">
                <a:solidFill>
                  <a:schemeClr val="tx1">
                    <a:lumMod val="85000"/>
                    <a:lumOff val="15000"/>
                  </a:schemeClr>
                </a:solidFill>
              </a:rPr>
              <a:t>Clustering with deep learning</a:t>
            </a:r>
            <a:endParaRPr lang="en-GB" sz="1200" dirty="0">
              <a:solidFill>
                <a:schemeClr val="tx1">
                  <a:lumMod val="85000"/>
                  <a:lumOff val="15000"/>
                </a:schemeClr>
              </a:solidFill>
            </a:endParaRPr>
          </a:p>
        </p:txBody>
      </p:sp>
    </p:spTree>
    <p:extLst>
      <p:ext uri="{BB962C8B-B14F-4D97-AF65-F5344CB8AC3E}">
        <p14:creationId xmlns:p14="http://schemas.microsoft.com/office/powerpoint/2010/main" val="2735993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62553" y="5349814"/>
            <a:ext cx="1271594" cy="831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569466" y="5349814"/>
            <a:ext cx="6918592" cy="831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301350" y="400686"/>
            <a:ext cx="9601200" cy="1485900"/>
          </a:xfrm>
        </p:spPr>
        <p:txBody>
          <a:bodyPr/>
          <a:lstStyle/>
          <a:p>
            <a:r>
              <a:rPr lang="en-GB" dirty="0" smtClean="0"/>
              <a:t>Image grouping – search and retrieval</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3137444" y="1559043"/>
            <a:ext cx="5017510" cy="3428894"/>
          </a:xfrm>
          <a:prstGeom prst="rect">
            <a:avLst/>
          </a:prstGeom>
        </p:spPr>
      </p:pic>
      <p:sp>
        <p:nvSpPr>
          <p:cNvPr id="6" name="TextBox 5"/>
          <p:cNvSpPr txBox="1"/>
          <p:nvPr/>
        </p:nvSpPr>
        <p:spPr>
          <a:xfrm>
            <a:off x="1884546" y="6181587"/>
            <a:ext cx="627608" cy="307777"/>
          </a:xfrm>
          <a:prstGeom prst="rect">
            <a:avLst/>
          </a:prstGeom>
          <a:noFill/>
        </p:spPr>
        <p:txBody>
          <a:bodyPr wrap="none" rtlCol="0">
            <a:spAutoFit/>
          </a:bodyPr>
          <a:lstStyle/>
          <a:p>
            <a:r>
              <a:rPr lang="en-GB" sz="1400" dirty="0" smtClean="0"/>
              <a:t>Query</a:t>
            </a:r>
            <a:endParaRPr lang="en-GB" sz="1400" dirty="0"/>
          </a:p>
        </p:txBody>
      </p:sp>
      <p:sp>
        <p:nvSpPr>
          <p:cNvPr id="8" name="TextBox 7"/>
          <p:cNvSpPr txBox="1"/>
          <p:nvPr/>
        </p:nvSpPr>
        <p:spPr>
          <a:xfrm>
            <a:off x="7117568" y="5691917"/>
            <a:ext cx="745845" cy="307777"/>
          </a:xfrm>
          <a:prstGeom prst="rect">
            <a:avLst/>
          </a:prstGeom>
          <a:noFill/>
        </p:spPr>
        <p:txBody>
          <a:bodyPr wrap="none" rtlCol="0">
            <a:spAutoFit/>
          </a:bodyPr>
          <a:lstStyle/>
          <a:p>
            <a:r>
              <a:rPr lang="en-GB" sz="1400" dirty="0" smtClean="0"/>
              <a:t>Results</a:t>
            </a:r>
            <a:endParaRPr lang="en-GB" sz="1400" dirty="0"/>
          </a:p>
        </p:txBody>
      </p:sp>
      <p:pic>
        <p:nvPicPr>
          <p:cNvPr id="9" name="Picture 8"/>
          <p:cNvPicPr>
            <a:picLocks noChangeAspect="1"/>
          </p:cNvPicPr>
          <p:nvPr/>
        </p:nvPicPr>
        <p:blipFill>
          <a:blip r:embed="rId4"/>
          <a:stretch>
            <a:fillRect/>
          </a:stretch>
        </p:blipFill>
        <p:spPr>
          <a:xfrm>
            <a:off x="3728677" y="5444173"/>
            <a:ext cx="949528" cy="631436"/>
          </a:xfrm>
          <a:prstGeom prst="rect">
            <a:avLst/>
          </a:prstGeom>
        </p:spPr>
      </p:pic>
      <p:pic>
        <p:nvPicPr>
          <p:cNvPr id="10" name="Picture 9"/>
          <p:cNvPicPr>
            <a:picLocks noChangeAspect="1"/>
          </p:cNvPicPr>
          <p:nvPr/>
        </p:nvPicPr>
        <p:blipFill>
          <a:blip r:embed="rId5"/>
          <a:stretch>
            <a:fillRect/>
          </a:stretch>
        </p:blipFill>
        <p:spPr>
          <a:xfrm>
            <a:off x="4837416" y="5444173"/>
            <a:ext cx="965866" cy="631435"/>
          </a:xfrm>
          <a:prstGeom prst="rect">
            <a:avLst/>
          </a:prstGeom>
        </p:spPr>
      </p:pic>
      <p:pic>
        <p:nvPicPr>
          <p:cNvPr id="12" name="Picture 11"/>
          <p:cNvPicPr>
            <a:picLocks noChangeAspect="1"/>
          </p:cNvPicPr>
          <p:nvPr/>
        </p:nvPicPr>
        <p:blipFill>
          <a:blip r:embed="rId6"/>
          <a:stretch>
            <a:fillRect/>
          </a:stretch>
        </p:blipFill>
        <p:spPr>
          <a:xfrm>
            <a:off x="7043326" y="5423746"/>
            <a:ext cx="988508" cy="659005"/>
          </a:xfrm>
          <a:prstGeom prst="rect">
            <a:avLst/>
          </a:prstGeom>
        </p:spPr>
      </p:pic>
      <p:pic>
        <p:nvPicPr>
          <p:cNvPr id="13" name="Picture 12"/>
          <p:cNvPicPr>
            <a:picLocks noChangeAspect="1"/>
          </p:cNvPicPr>
          <p:nvPr/>
        </p:nvPicPr>
        <p:blipFill rotWithShape="1">
          <a:blip r:embed="rId7"/>
          <a:srcRect r="11302"/>
          <a:stretch/>
        </p:blipFill>
        <p:spPr>
          <a:xfrm>
            <a:off x="8154954" y="5436239"/>
            <a:ext cx="1067612" cy="662003"/>
          </a:xfrm>
          <a:prstGeom prst="rect">
            <a:avLst/>
          </a:prstGeom>
        </p:spPr>
      </p:pic>
      <p:pic>
        <p:nvPicPr>
          <p:cNvPr id="14" name="Picture 13"/>
          <p:cNvPicPr>
            <a:picLocks noChangeAspect="1"/>
          </p:cNvPicPr>
          <p:nvPr/>
        </p:nvPicPr>
        <p:blipFill>
          <a:blip r:embed="rId8"/>
          <a:stretch>
            <a:fillRect/>
          </a:stretch>
        </p:blipFill>
        <p:spPr>
          <a:xfrm>
            <a:off x="1708403" y="5446067"/>
            <a:ext cx="1010688" cy="642348"/>
          </a:xfrm>
          <a:prstGeom prst="rect">
            <a:avLst/>
          </a:prstGeom>
        </p:spPr>
      </p:pic>
      <p:pic>
        <p:nvPicPr>
          <p:cNvPr id="15" name="Picture 14"/>
          <p:cNvPicPr>
            <a:picLocks noChangeAspect="1"/>
          </p:cNvPicPr>
          <p:nvPr/>
        </p:nvPicPr>
        <p:blipFill>
          <a:blip r:embed="rId9"/>
          <a:stretch>
            <a:fillRect/>
          </a:stretch>
        </p:blipFill>
        <p:spPr>
          <a:xfrm>
            <a:off x="5923151" y="5418308"/>
            <a:ext cx="997054" cy="664443"/>
          </a:xfrm>
          <a:prstGeom prst="rect">
            <a:avLst/>
          </a:prstGeom>
        </p:spPr>
      </p:pic>
      <p:pic>
        <p:nvPicPr>
          <p:cNvPr id="16" name="Picture 15"/>
          <p:cNvPicPr>
            <a:picLocks noChangeAspect="1"/>
          </p:cNvPicPr>
          <p:nvPr/>
        </p:nvPicPr>
        <p:blipFill>
          <a:blip r:embed="rId10"/>
          <a:stretch>
            <a:fillRect/>
          </a:stretch>
        </p:blipFill>
        <p:spPr>
          <a:xfrm>
            <a:off x="9345687" y="5444174"/>
            <a:ext cx="1012359" cy="675388"/>
          </a:xfrm>
          <a:prstGeom prst="rect">
            <a:avLst/>
          </a:prstGeom>
        </p:spPr>
      </p:pic>
      <p:sp>
        <p:nvSpPr>
          <p:cNvPr id="19" name="TextBox 18"/>
          <p:cNvSpPr txBox="1"/>
          <p:nvPr/>
        </p:nvSpPr>
        <p:spPr>
          <a:xfrm>
            <a:off x="6706951" y="6225920"/>
            <a:ext cx="662489" cy="307777"/>
          </a:xfrm>
          <a:prstGeom prst="rect">
            <a:avLst/>
          </a:prstGeom>
          <a:noFill/>
        </p:spPr>
        <p:txBody>
          <a:bodyPr wrap="none" rtlCol="0">
            <a:spAutoFit/>
          </a:bodyPr>
          <a:lstStyle/>
          <a:p>
            <a:r>
              <a:rPr lang="en-GB" sz="1400" dirty="0" smtClean="0"/>
              <a:t>Result</a:t>
            </a:r>
            <a:endParaRPr lang="en-GB" sz="1400" dirty="0"/>
          </a:p>
        </p:txBody>
      </p:sp>
      <p:sp>
        <p:nvSpPr>
          <p:cNvPr id="20" name="Rectangle 19"/>
          <p:cNvSpPr/>
          <p:nvPr/>
        </p:nvSpPr>
        <p:spPr>
          <a:xfrm>
            <a:off x="5368042" y="6581001"/>
            <a:ext cx="7176862" cy="276999"/>
          </a:xfrm>
          <a:prstGeom prst="rect">
            <a:avLst/>
          </a:prstGeom>
        </p:spPr>
        <p:txBody>
          <a:bodyPr wrap="square">
            <a:spAutoFit/>
          </a:bodyPr>
          <a:lstStyle/>
          <a:p>
            <a:r>
              <a:rPr lang="en-GB" sz="1200" dirty="0" smtClean="0">
                <a:solidFill>
                  <a:srgbClr val="222222"/>
                </a:solidFill>
                <a:latin typeface="Arial" panose="020B0604020202020204" pitchFamily="34" charset="0"/>
              </a:rPr>
              <a:t>Huang et al. (2016). </a:t>
            </a:r>
            <a:r>
              <a:rPr lang="en-GB" sz="1200" dirty="0">
                <a:solidFill>
                  <a:srgbClr val="222222"/>
                </a:solidFill>
                <a:latin typeface="Arial" panose="020B0604020202020204" pitchFamily="34" charset="0"/>
              </a:rPr>
              <a:t>Unsupervised learning of discriminative attributes and visual </a:t>
            </a:r>
            <a:r>
              <a:rPr lang="en-GB" sz="1200" dirty="0" smtClean="0">
                <a:solidFill>
                  <a:srgbClr val="222222"/>
                </a:solidFill>
                <a:latin typeface="Arial" panose="020B0604020202020204" pitchFamily="34" charset="0"/>
              </a:rPr>
              <a:t>representations</a:t>
            </a:r>
            <a:endParaRPr lang="en-GB" sz="1200" dirty="0"/>
          </a:p>
        </p:txBody>
      </p:sp>
    </p:spTree>
    <p:extLst>
      <p:ext uri="{BB962C8B-B14F-4D97-AF65-F5344CB8AC3E}">
        <p14:creationId xmlns:p14="http://schemas.microsoft.com/office/powerpoint/2010/main" val="1412864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72C93-81B2-4900-8761-DCA4D1D4F336}"/>
              </a:ext>
            </a:extLst>
          </p:cNvPr>
          <p:cNvSpPr>
            <a:spLocks noGrp="1"/>
          </p:cNvSpPr>
          <p:nvPr>
            <p:ph type="title"/>
          </p:nvPr>
        </p:nvSpPr>
        <p:spPr/>
        <p:txBody>
          <a:bodyPr/>
          <a:lstStyle/>
          <a:p>
            <a:r>
              <a:rPr lang="en-GB" dirty="0" smtClean="0"/>
              <a:t>Towards real-time anomaly </a:t>
            </a:r>
            <a:r>
              <a:rPr lang="en-GB" dirty="0"/>
              <a:t>detection</a:t>
            </a:r>
          </a:p>
        </p:txBody>
      </p:sp>
      <p:sp>
        <p:nvSpPr>
          <p:cNvPr id="3" name="Content Placeholder 2">
            <a:extLst>
              <a:ext uri="{FF2B5EF4-FFF2-40B4-BE49-F238E27FC236}">
                <a16:creationId xmlns:a16="http://schemas.microsoft.com/office/drawing/2014/main" xmlns="" id="{59242255-3A29-4BC7-8351-FEED2FDA32CE}"/>
              </a:ext>
            </a:extLst>
          </p:cNvPr>
          <p:cNvSpPr>
            <a:spLocks noGrp="1"/>
          </p:cNvSpPr>
          <p:nvPr>
            <p:ph idx="1"/>
          </p:nvPr>
        </p:nvSpPr>
        <p:spPr>
          <a:xfrm>
            <a:off x="930680" y="4422363"/>
            <a:ext cx="9601200" cy="1642419"/>
          </a:xfrm>
        </p:spPr>
        <p:txBody>
          <a:bodyPr>
            <a:normAutofit fontScale="92500" lnSpcReduction="10000"/>
          </a:bodyPr>
          <a:lstStyle/>
          <a:p>
            <a:r>
              <a:rPr lang="en-GB" dirty="0"/>
              <a:t>Limited practicality for real-world scenario</a:t>
            </a:r>
          </a:p>
          <a:p>
            <a:pPr lvl="1"/>
            <a:r>
              <a:rPr lang="en-GB" dirty="0" smtClean="0"/>
              <a:t>Training is done offline</a:t>
            </a:r>
          </a:p>
          <a:p>
            <a:pPr lvl="1"/>
            <a:r>
              <a:rPr lang="en-GB" dirty="0" smtClean="0"/>
              <a:t>Train </a:t>
            </a:r>
            <a:r>
              <a:rPr lang="en-GB" dirty="0"/>
              <a:t>on normal activity dataset to characterise </a:t>
            </a:r>
            <a:r>
              <a:rPr lang="en-GB" dirty="0" smtClean="0"/>
              <a:t>normality</a:t>
            </a:r>
          </a:p>
          <a:p>
            <a:pPr marL="1433513" lvl="2" indent="-271463">
              <a:buFont typeface="Courier New" panose="02070309020205020404" pitchFamily="49" charset="0"/>
              <a:buChar char="o"/>
            </a:pPr>
            <a:r>
              <a:rPr lang="en-GB" dirty="0" smtClean="0"/>
              <a:t>Normal = </a:t>
            </a:r>
            <a:r>
              <a:rPr lang="en-GB" dirty="0" smtClean="0"/>
              <a:t>low </a:t>
            </a:r>
            <a:r>
              <a:rPr lang="en-GB" dirty="0"/>
              <a:t>RMSE </a:t>
            </a:r>
            <a:r>
              <a:rPr lang="en-GB" dirty="0" smtClean="0"/>
              <a:t>score, Abnormal = high RMSE score</a:t>
            </a:r>
            <a:endParaRPr lang="en-GB" dirty="0"/>
          </a:p>
          <a:p>
            <a:pPr lvl="1"/>
            <a:r>
              <a:rPr lang="en-GB" dirty="0"/>
              <a:t>Single </a:t>
            </a:r>
            <a:r>
              <a:rPr lang="en-GB" dirty="0" smtClean="0"/>
              <a:t>activity</a:t>
            </a:r>
            <a:endParaRPr lang="en-GB" dirty="0"/>
          </a:p>
        </p:txBody>
      </p:sp>
      <p:pic>
        <p:nvPicPr>
          <p:cNvPr id="5" name="Picture 4"/>
          <p:cNvPicPr>
            <a:picLocks noChangeAspect="1"/>
          </p:cNvPicPr>
          <p:nvPr/>
        </p:nvPicPr>
        <p:blipFill>
          <a:blip r:embed="rId3"/>
          <a:stretch>
            <a:fillRect/>
          </a:stretch>
        </p:blipFill>
        <p:spPr>
          <a:xfrm>
            <a:off x="1147117" y="2115065"/>
            <a:ext cx="9168327" cy="2054636"/>
          </a:xfrm>
          <a:prstGeom prst="rect">
            <a:avLst/>
          </a:prstGeom>
        </p:spPr>
      </p:pic>
      <p:sp>
        <p:nvSpPr>
          <p:cNvPr id="9" name="Content Placeholder 2">
            <a:extLst>
              <a:ext uri="{FF2B5EF4-FFF2-40B4-BE49-F238E27FC236}">
                <a16:creationId xmlns:a16="http://schemas.microsoft.com/office/drawing/2014/main" xmlns="" id="{45DDE72D-39D0-4A17-B0F3-CF83E39D1F0F}"/>
              </a:ext>
            </a:extLst>
          </p:cNvPr>
          <p:cNvSpPr txBox="1">
            <a:spLocks/>
          </p:cNvSpPr>
          <p:nvPr/>
        </p:nvSpPr>
        <p:spPr>
          <a:xfrm>
            <a:off x="1493106" y="6317444"/>
            <a:ext cx="9168327" cy="454963"/>
          </a:xfrm>
          <a:prstGeom prst="rect">
            <a:avLst/>
          </a:prstGeom>
          <a:solidFill>
            <a:srgbClr val="00B050"/>
          </a:solidFill>
          <a:ln>
            <a:solidFill>
              <a:srgbClr val="002060"/>
            </a:solidFill>
          </a:ln>
        </p:spPr>
        <p:txBody>
          <a:bodyPr vert="horz" lIns="91440" tIns="45720" rIns="91440" bIns="45720" rtlCol="0" anchor="ctr">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GB" b="1" dirty="0">
                <a:solidFill>
                  <a:schemeClr val="bg1"/>
                </a:solidFill>
              </a:rPr>
              <a:t>How do we characterise </a:t>
            </a:r>
            <a:r>
              <a:rPr lang="en-GB" b="1" dirty="0" smtClean="0">
                <a:solidFill>
                  <a:schemeClr val="bg1"/>
                </a:solidFill>
              </a:rPr>
              <a:t>activities </a:t>
            </a:r>
            <a:r>
              <a:rPr lang="en-GB" b="1" dirty="0">
                <a:solidFill>
                  <a:schemeClr val="bg1"/>
                </a:solidFill>
              </a:rPr>
              <a:t>in a truly unsupervised fashion?</a:t>
            </a:r>
            <a:endParaRPr lang="en-GB" b="1" dirty="0">
              <a:solidFill>
                <a:schemeClr val="bg1"/>
              </a:solidFill>
            </a:endParaRPr>
          </a:p>
        </p:txBody>
      </p:sp>
      <p:sp>
        <p:nvSpPr>
          <p:cNvPr id="10" name="Content Placeholder 2">
            <a:extLst>
              <a:ext uri="{FF2B5EF4-FFF2-40B4-BE49-F238E27FC236}">
                <a16:creationId xmlns:a16="http://schemas.microsoft.com/office/drawing/2014/main" xmlns="" id="{59242255-3A29-4BC7-8351-FEED2FDA32CE}"/>
              </a:ext>
            </a:extLst>
          </p:cNvPr>
          <p:cNvSpPr txBox="1">
            <a:spLocks/>
          </p:cNvSpPr>
          <p:nvPr/>
        </p:nvSpPr>
        <p:spPr>
          <a:xfrm>
            <a:off x="930680" y="1690978"/>
            <a:ext cx="9601200" cy="42408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sz="1600" dirty="0"/>
              <a:t>Chong, Y.S. and </a:t>
            </a:r>
            <a:r>
              <a:rPr lang="en-GB" sz="1600" dirty="0" err="1"/>
              <a:t>Tay</a:t>
            </a:r>
            <a:r>
              <a:rPr lang="en-GB" sz="1600" dirty="0"/>
              <a:t>, Y.H., (2017). Abnormal event detection in videos using spatiotemporal </a:t>
            </a:r>
            <a:r>
              <a:rPr lang="en-GB" sz="1600" dirty="0" err="1"/>
              <a:t>autoencoder</a:t>
            </a:r>
            <a:endParaRPr lang="en-GB" sz="1600" dirty="0"/>
          </a:p>
        </p:txBody>
      </p:sp>
    </p:spTree>
    <p:extLst>
      <p:ext uri="{BB962C8B-B14F-4D97-AF65-F5344CB8AC3E}">
        <p14:creationId xmlns:p14="http://schemas.microsoft.com/office/powerpoint/2010/main" val="10086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17845"/>
            <a:ext cx="9601200" cy="620783"/>
          </a:xfrm>
        </p:spPr>
        <p:txBody>
          <a:bodyPr>
            <a:normAutofit fontScale="90000"/>
          </a:bodyPr>
          <a:lstStyle/>
          <a:p>
            <a:r>
              <a:rPr lang="en-GB" dirty="0" smtClean="0"/>
              <a:t>Intuition behind deep clustering technique for anomaly detection</a:t>
            </a:r>
            <a:endParaRPr lang="en-GB" dirty="0"/>
          </a:p>
        </p:txBody>
      </p:sp>
      <p:sp>
        <p:nvSpPr>
          <p:cNvPr id="3" name="Content Placeholder 2"/>
          <p:cNvSpPr>
            <a:spLocks noGrp="1"/>
          </p:cNvSpPr>
          <p:nvPr>
            <p:ph idx="1"/>
          </p:nvPr>
        </p:nvSpPr>
        <p:spPr>
          <a:xfrm>
            <a:off x="1179088" y="5981161"/>
            <a:ext cx="9601200" cy="534283"/>
          </a:xfrm>
        </p:spPr>
        <p:txBody>
          <a:bodyPr/>
          <a:lstStyle/>
          <a:p>
            <a:endParaRPr lang="en-GB" dirty="0"/>
          </a:p>
        </p:txBody>
      </p:sp>
      <p:pic>
        <p:nvPicPr>
          <p:cNvPr id="4" name="Picture 3"/>
          <p:cNvPicPr>
            <a:picLocks noChangeAspect="1"/>
          </p:cNvPicPr>
          <p:nvPr/>
        </p:nvPicPr>
        <p:blipFill>
          <a:blip r:embed="rId3"/>
          <a:stretch>
            <a:fillRect/>
          </a:stretch>
        </p:blipFill>
        <p:spPr>
          <a:xfrm>
            <a:off x="2742123" y="2183985"/>
            <a:ext cx="3881988" cy="3459352"/>
          </a:xfrm>
          <a:prstGeom prst="rect">
            <a:avLst/>
          </a:prstGeom>
        </p:spPr>
      </p:pic>
      <p:cxnSp>
        <p:nvCxnSpPr>
          <p:cNvPr id="6" name="Straight Arrow Connector 5"/>
          <p:cNvCxnSpPr/>
          <p:nvPr/>
        </p:nvCxnSpPr>
        <p:spPr>
          <a:xfrm>
            <a:off x="3324856" y="2031929"/>
            <a:ext cx="741405" cy="4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71600" y="3869970"/>
            <a:ext cx="949747" cy="369332"/>
          </a:xfrm>
          <a:prstGeom prst="rect">
            <a:avLst/>
          </a:prstGeom>
          <a:noFill/>
        </p:spPr>
        <p:txBody>
          <a:bodyPr wrap="none" rtlCol="0">
            <a:spAutoFit/>
          </a:bodyPr>
          <a:lstStyle/>
          <a:p>
            <a:r>
              <a:rPr lang="en-GB" dirty="0" smtClean="0"/>
              <a:t>Walking</a:t>
            </a:r>
            <a:endParaRPr lang="en-GB" dirty="0"/>
          </a:p>
        </p:txBody>
      </p:sp>
      <p:cxnSp>
        <p:nvCxnSpPr>
          <p:cNvPr id="9" name="Straight Arrow Connector 8"/>
          <p:cNvCxnSpPr/>
          <p:nvPr/>
        </p:nvCxnSpPr>
        <p:spPr>
          <a:xfrm flipH="1" flipV="1">
            <a:off x="6035105" y="4694957"/>
            <a:ext cx="737286" cy="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79914" y="4518528"/>
            <a:ext cx="1050288" cy="369332"/>
          </a:xfrm>
          <a:prstGeom prst="rect">
            <a:avLst/>
          </a:prstGeom>
          <a:noFill/>
        </p:spPr>
        <p:txBody>
          <a:bodyPr wrap="none" rtlCol="0">
            <a:spAutoFit/>
          </a:bodyPr>
          <a:lstStyle/>
          <a:p>
            <a:r>
              <a:rPr lang="en-GB" dirty="0" smtClean="0"/>
              <a:t>Standing</a:t>
            </a:r>
            <a:endParaRPr lang="en-GB" dirty="0"/>
          </a:p>
        </p:txBody>
      </p:sp>
      <p:cxnSp>
        <p:nvCxnSpPr>
          <p:cNvPr id="12" name="Straight Arrow Connector 11"/>
          <p:cNvCxnSpPr/>
          <p:nvPr/>
        </p:nvCxnSpPr>
        <p:spPr>
          <a:xfrm flipV="1">
            <a:off x="2461606" y="4054636"/>
            <a:ext cx="1081553" cy="4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75109" y="1803745"/>
            <a:ext cx="801823" cy="369332"/>
          </a:xfrm>
          <a:prstGeom prst="rect">
            <a:avLst/>
          </a:prstGeom>
          <a:noFill/>
        </p:spPr>
        <p:txBody>
          <a:bodyPr wrap="none" rtlCol="0">
            <a:spAutoFit/>
          </a:bodyPr>
          <a:lstStyle/>
          <a:p>
            <a:r>
              <a:rPr lang="en-GB" dirty="0" smtClean="0"/>
              <a:t>Sitting</a:t>
            </a:r>
            <a:endParaRPr lang="en-GB" dirty="0"/>
          </a:p>
        </p:txBody>
      </p:sp>
      <p:sp>
        <p:nvSpPr>
          <p:cNvPr id="17" name="TextBox 16"/>
          <p:cNvSpPr txBox="1"/>
          <p:nvPr/>
        </p:nvSpPr>
        <p:spPr>
          <a:xfrm>
            <a:off x="7436871" y="2466621"/>
            <a:ext cx="4285917" cy="369332"/>
          </a:xfrm>
          <a:prstGeom prst="rect">
            <a:avLst/>
          </a:prstGeom>
          <a:solidFill>
            <a:srgbClr val="00B050"/>
          </a:solidFill>
          <a:ln>
            <a:solidFill>
              <a:srgbClr val="002060"/>
            </a:solidFill>
          </a:ln>
        </p:spPr>
        <p:txBody>
          <a:bodyPr wrap="none" rtlCol="0">
            <a:spAutoFit/>
          </a:bodyPr>
          <a:lstStyle/>
          <a:p>
            <a:r>
              <a:rPr lang="en-GB" dirty="0">
                <a:solidFill>
                  <a:schemeClr val="bg1"/>
                </a:solidFill>
              </a:rPr>
              <a:t>Deep learning improves the </a:t>
            </a:r>
            <a:r>
              <a:rPr lang="en-GB" dirty="0" smtClean="0">
                <a:solidFill>
                  <a:schemeClr val="bg1"/>
                </a:solidFill>
              </a:rPr>
              <a:t>discrimination</a:t>
            </a:r>
            <a:endParaRPr lang="en-GB" dirty="0">
              <a:solidFill>
                <a:schemeClr val="bg1"/>
              </a:solidFill>
            </a:endParaRPr>
          </a:p>
        </p:txBody>
      </p:sp>
      <p:sp>
        <p:nvSpPr>
          <p:cNvPr id="18" name="TextBox 17"/>
          <p:cNvSpPr txBox="1"/>
          <p:nvPr/>
        </p:nvSpPr>
        <p:spPr>
          <a:xfrm>
            <a:off x="8140267" y="3173777"/>
            <a:ext cx="3299256" cy="646331"/>
          </a:xfrm>
          <a:prstGeom prst="rect">
            <a:avLst/>
          </a:prstGeom>
          <a:solidFill>
            <a:srgbClr val="00B0F0"/>
          </a:solidFill>
          <a:ln>
            <a:solidFill>
              <a:srgbClr val="002060"/>
            </a:solidFill>
          </a:ln>
        </p:spPr>
        <p:txBody>
          <a:bodyPr wrap="square" rtlCol="0" anchor="ctr">
            <a:spAutoFit/>
          </a:bodyPr>
          <a:lstStyle/>
          <a:p>
            <a:pPr algn="ctr"/>
            <a:r>
              <a:rPr lang="en-GB" dirty="0">
                <a:solidFill>
                  <a:schemeClr val="bg1"/>
                </a:solidFill>
              </a:rPr>
              <a:t>Less representative data points become possible </a:t>
            </a:r>
            <a:r>
              <a:rPr lang="en-GB" dirty="0" smtClean="0">
                <a:solidFill>
                  <a:srgbClr val="7030A0"/>
                </a:solidFill>
              </a:rPr>
              <a:t>anomalies</a:t>
            </a:r>
            <a:endParaRPr lang="en-GB" dirty="0">
              <a:solidFill>
                <a:srgbClr val="7030A0"/>
              </a:solidFill>
            </a:endParaRPr>
          </a:p>
        </p:txBody>
      </p:sp>
    </p:spTree>
    <p:extLst>
      <p:ext uri="{BB962C8B-B14F-4D97-AF65-F5344CB8AC3E}">
        <p14:creationId xmlns:p14="http://schemas.microsoft.com/office/powerpoint/2010/main" val="1536394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5400000">
            <a:off x="2695760" y="2409362"/>
            <a:ext cx="337187" cy="3780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974336" y="1687475"/>
            <a:ext cx="337187" cy="250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xmlns="" id="{C1BBEFB2-E05E-40D1-8363-797875FFE99A}"/>
              </a:ext>
            </a:extLst>
          </p:cNvPr>
          <p:cNvSpPr>
            <a:spLocks noGrp="1"/>
          </p:cNvSpPr>
          <p:nvPr>
            <p:ph type="title"/>
          </p:nvPr>
        </p:nvSpPr>
        <p:spPr/>
        <p:txBody>
          <a:bodyPr/>
          <a:lstStyle/>
          <a:p>
            <a:r>
              <a:rPr lang="en-GB" dirty="0"/>
              <a:t>Initial investigation and open questions</a:t>
            </a:r>
          </a:p>
        </p:txBody>
      </p:sp>
      <p:sp>
        <p:nvSpPr>
          <p:cNvPr id="3" name="Content Placeholder 2">
            <a:extLst>
              <a:ext uri="{FF2B5EF4-FFF2-40B4-BE49-F238E27FC236}">
                <a16:creationId xmlns:a16="http://schemas.microsoft.com/office/drawing/2014/main" xmlns="" id="{6E13FC50-A3E9-4629-A2E2-2D124585F252}"/>
              </a:ext>
            </a:extLst>
          </p:cNvPr>
          <p:cNvSpPr>
            <a:spLocks noGrp="1"/>
          </p:cNvSpPr>
          <p:nvPr>
            <p:ph idx="1"/>
          </p:nvPr>
        </p:nvSpPr>
        <p:spPr>
          <a:xfrm>
            <a:off x="1507149" y="5065607"/>
            <a:ext cx="9601200" cy="1024581"/>
          </a:xfrm>
        </p:spPr>
        <p:txBody>
          <a:bodyPr>
            <a:normAutofit fontScale="92500" lnSpcReduction="10000"/>
          </a:bodyPr>
          <a:lstStyle/>
          <a:p>
            <a:r>
              <a:rPr lang="en-GB" dirty="0"/>
              <a:t>Analysis and improvement of deep clustering methods – Image dataset</a:t>
            </a:r>
          </a:p>
          <a:p>
            <a:pPr lvl="1"/>
            <a:r>
              <a:rPr lang="en-GB" dirty="0"/>
              <a:t>Limitations: Uses predefined clusters</a:t>
            </a:r>
          </a:p>
          <a:p>
            <a:pPr lvl="1"/>
            <a:r>
              <a:rPr lang="en-GB" dirty="0"/>
              <a:t>Requires prior knowledge of dataset </a:t>
            </a:r>
            <a:r>
              <a:rPr lang="en-GB" dirty="0" smtClean="0"/>
              <a:t>structure [No of clusters]</a:t>
            </a:r>
            <a:endParaRPr lang="en-GB" dirty="0"/>
          </a:p>
        </p:txBody>
      </p:sp>
      <p:sp>
        <p:nvSpPr>
          <p:cNvPr id="7" name="Content Placeholder 2">
            <a:extLst>
              <a:ext uri="{FF2B5EF4-FFF2-40B4-BE49-F238E27FC236}">
                <a16:creationId xmlns:a16="http://schemas.microsoft.com/office/drawing/2014/main" xmlns="" id="{45DDE72D-39D0-4A17-B0F3-CF83E39D1F0F}"/>
              </a:ext>
            </a:extLst>
          </p:cNvPr>
          <p:cNvSpPr txBox="1">
            <a:spLocks/>
          </p:cNvSpPr>
          <p:nvPr/>
        </p:nvSpPr>
        <p:spPr>
          <a:xfrm>
            <a:off x="2436146" y="6229978"/>
            <a:ext cx="7228115" cy="454963"/>
          </a:xfrm>
          <a:prstGeom prst="rect">
            <a:avLst/>
          </a:prstGeom>
          <a:solidFill>
            <a:srgbClr val="00B050"/>
          </a:solidFill>
          <a:ln>
            <a:solidFill>
              <a:srgbClr val="002060"/>
            </a:solidFill>
          </a:ln>
        </p:spPr>
        <p:txBody>
          <a:bodyPr vert="horz" lIns="91440" tIns="45720" rIns="91440" bIns="45720" rtlCol="0" anchor="ctr">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GB" b="1" dirty="0">
                <a:solidFill>
                  <a:schemeClr val="bg1"/>
                </a:solidFill>
              </a:rPr>
              <a:t>How do we </a:t>
            </a:r>
            <a:r>
              <a:rPr lang="en-GB" b="1" dirty="0" smtClean="0">
                <a:solidFill>
                  <a:schemeClr val="bg1"/>
                </a:solidFill>
              </a:rPr>
              <a:t>limit parameterisation for real-world applicability?</a:t>
            </a:r>
            <a:endParaRPr lang="en-GB" b="1" dirty="0">
              <a:solidFill>
                <a:schemeClr val="bg1"/>
              </a:solidFill>
            </a:endParaRPr>
          </a:p>
        </p:txBody>
      </p:sp>
      <p:pic>
        <p:nvPicPr>
          <p:cNvPr id="2050" name="Picture 2" descr="https://lh5.googleusercontent.com/t7E5r2AvX1xB5F3myOd6C-bi2cPEZXXQkpT3rmVqbT5r3vdasSFTqtu4fUgE00ecu17v_XCVXVl7nTXn9PnzwhLAzVHTnKq0f5qaLreNd-xO74zHFrxRMQIFg40qZPxNYPp5M2Q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21" y="1674969"/>
            <a:ext cx="3628953" cy="2526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11318" y="4037298"/>
            <a:ext cx="821250" cy="646331"/>
          </a:xfrm>
          <a:prstGeom prst="rect">
            <a:avLst/>
          </a:prstGeom>
          <a:noFill/>
        </p:spPr>
        <p:txBody>
          <a:bodyPr wrap="none" rtlCol="0">
            <a:spAutoFit/>
          </a:bodyPr>
          <a:lstStyle/>
          <a:p>
            <a:pPr algn="ctr"/>
            <a:r>
              <a:rPr lang="en-GB" dirty="0" smtClean="0"/>
              <a:t>MNIST</a:t>
            </a:r>
          </a:p>
          <a:p>
            <a:pPr algn="ctr"/>
            <a:r>
              <a:rPr lang="en-GB" dirty="0" smtClean="0"/>
              <a:t>N=10</a:t>
            </a:r>
            <a:endParaRPr lang="en-GB" dirty="0"/>
          </a:p>
        </p:txBody>
      </p:sp>
      <p:pic>
        <p:nvPicPr>
          <p:cNvPr id="2052" name="Picture 4" descr="Image result for MNIST CLUSTE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7749" y="1435094"/>
            <a:ext cx="5619088" cy="32485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rot="16200000">
            <a:off x="888692" y="2770329"/>
            <a:ext cx="508473" cy="246221"/>
          </a:xfrm>
          <a:prstGeom prst="rect">
            <a:avLst/>
          </a:prstGeom>
          <a:noFill/>
        </p:spPr>
        <p:txBody>
          <a:bodyPr wrap="none" rtlCol="0">
            <a:spAutoFit/>
          </a:bodyPr>
          <a:lstStyle/>
          <a:p>
            <a:pPr algn="ctr"/>
            <a:r>
              <a:rPr lang="en-GB" sz="1000" dirty="0" smtClean="0"/>
              <a:t>Dim 2</a:t>
            </a:r>
            <a:endParaRPr lang="en-GB" sz="1000" dirty="0"/>
          </a:p>
        </p:txBody>
      </p:sp>
      <p:sp>
        <p:nvSpPr>
          <p:cNvPr id="12" name="TextBox 11"/>
          <p:cNvSpPr txBox="1"/>
          <p:nvPr/>
        </p:nvSpPr>
        <p:spPr>
          <a:xfrm>
            <a:off x="2549158" y="4130786"/>
            <a:ext cx="514047" cy="246221"/>
          </a:xfrm>
          <a:prstGeom prst="rect">
            <a:avLst/>
          </a:prstGeom>
          <a:noFill/>
        </p:spPr>
        <p:txBody>
          <a:bodyPr wrap="square" rtlCol="0">
            <a:spAutoFit/>
          </a:bodyPr>
          <a:lstStyle/>
          <a:p>
            <a:pPr algn="ctr"/>
            <a:r>
              <a:rPr lang="en-GB" sz="1000" dirty="0" smtClean="0"/>
              <a:t>Dim 1</a:t>
            </a:r>
            <a:endParaRPr lang="en-GB" sz="1000" dirty="0"/>
          </a:p>
        </p:txBody>
      </p:sp>
      <p:sp>
        <p:nvSpPr>
          <p:cNvPr id="16" name="Right Brace 15"/>
          <p:cNvSpPr/>
          <p:nvPr/>
        </p:nvSpPr>
        <p:spPr>
          <a:xfrm>
            <a:off x="4724427" y="1743026"/>
            <a:ext cx="271100" cy="22764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TextBox 16"/>
          <p:cNvSpPr txBox="1"/>
          <p:nvPr/>
        </p:nvSpPr>
        <p:spPr>
          <a:xfrm>
            <a:off x="4995527" y="2729552"/>
            <a:ext cx="907621" cy="261610"/>
          </a:xfrm>
          <a:prstGeom prst="rect">
            <a:avLst/>
          </a:prstGeom>
          <a:noFill/>
        </p:spPr>
        <p:txBody>
          <a:bodyPr wrap="none" rtlCol="0">
            <a:spAutoFit/>
          </a:bodyPr>
          <a:lstStyle/>
          <a:p>
            <a:r>
              <a:rPr lang="en-GB" sz="1100" dirty="0" smtClean="0"/>
              <a:t>Digits 0 to 9</a:t>
            </a:r>
            <a:endParaRPr lang="en-GB" sz="1100" dirty="0"/>
          </a:p>
        </p:txBody>
      </p:sp>
    </p:spTree>
    <p:extLst>
      <p:ext uri="{BB962C8B-B14F-4D97-AF65-F5344CB8AC3E}">
        <p14:creationId xmlns:p14="http://schemas.microsoft.com/office/powerpoint/2010/main" val="154504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takeaways</a:t>
            </a:r>
            <a:endParaRPr lang="en-GB" dirty="0"/>
          </a:p>
        </p:txBody>
      </p:sp>
      <p:sp>
        <p:nvSpPr>
          <p:cNvPr id="3" name="Content Placeholder 2"/>
          <p:cNvSpPr>
            <a:spLocks noGrp="1"/>
          </p:cNvSpPr>
          <p:nvPr>
            <p:ph idx="1"/>
          </p:nvPr>
        </p:nvSpPr>
        <p:spPr/>
        <p:txBody>
          <a:bodyPr/>
          <a:lstStyle/>
          <a:p>
            <a:r>
              <a:rPr lang="en-GB" dirty="0" smtClean="0"/>
              <a:t>Deep learning helps to improve the </a:t>
            </a:r>
            <a:r>
              <a:rPr lang="en-GB" b="1" dirty="0" smtClean="0">
                <a:solidFill>
                  <a:srgbClr val="0070C0"/>
                </a:solidFill>
              </a:rPr>
              <a:t>discriminability</a:t>
            </a:r>
            <a:r>
              <a:rPr lang="en-GB" dirty="0" smtClean="0"/>
              <a:t> of clustering</a:t>
            </a:r>
          </a:p>
          <a:p>
            <a:pPr lvl="1"/>
            <a:r>
              <a:rPr lang="en-GB" dirty="0" smtClean="0"/>
              <a:t>How: non-linear mapping from data space to feature space</a:t>
            </a:r>
          </a:p>
          <a:p>
            <a:pPr lvl="1"/>
            <a:r>
              <a:rPr lang="en-GB" dirty="0" smtClean="0"/>
              <a:t>Why: dimensionality reduction</a:t>
            </a:r>
          </a:p>
          <a:p>
            <a:r>
              <a:rPr lang="en-GB" dirty="0" smtClean="0"/>
              <a:t>Applications: person re-ID and matching, object detection, tampering detection, image search and retrieval</a:t>
            </a:r>
          </a:p>
        </p:txBody>
      </p:sp>
    </p:spTree>
    <p:extLst>
      <p:ext uri="{BB962C8B-B14F-4D97-AF65-F5344CB8AC3E}">
        <p14:creationId xmlns:p14="http://schemas.microsoft.com/office/powerpoint/2010/main" val="386157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FEB8C-5D30-45B0-9CF8-E611180731A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xmlns="" id="{FCF5F53B-0A89-4484-898D-0B64064A86AC}"/>
              </a:ext>
            </a:extLst>
          </p:cNvPr>
          <p:cNvSpPr>
            <a:spLocks noGrp="1"/>
          </p:cNvSpPr>
          <p:nvPr>
            <p:ph idx="1"/>
          </p:nvPr>
        </p:nvSpPr>
        <p:spPr>
          <a:xfrm>
            <a:off x="1371600" y="2171700"/>
            <a:ext cx="9601200" cy="3358056"/>
          </a:xfrm>
        </p:spPr>
        <p:txBody>
          <a:bodyPr>
            <a:normAutofit/>
          </a:bodyPr>
          <a:lstStyle/>
          <a:p>
            <a:pPr marL="0" indent="0" algn="ctr">
              <a:buNone/>
            </a:pPr>
            <a:r>
              <a:rPr lang="en-GB" sz="4400" dirty="0"/>
              <a:t>Thank </a:t>
            </a:r>
            <a:r>
              <a:rPr lang="en-GB" sz="4400" dirty="0" smtClean="0"/>
              <a:t>you! </a:t>
            </a:r>
          </a:p>
          <a:p>
            <a:pPr marL="0" indent="0" algn="ctr">
              <a:buNone/>
            </a:pPr>
            <a:endParaRPr lang="en-GB" sz="4400" dirty="0"/>
          </a:p>
          <a:p>
            <a:pPr marL="0" indent="0" algn="ctr">
              <a:buNone/>
            </a:pPr>
            <a:r>
              <a:rPr lang="en-GB" sz="4400" dirty="0" smtClean="0"/>
              <a:t>Questions / </a:t>
            </a:r>
            <a:r>
              <a:rPr lang="en-GB" sz="4400" dirty="0"/>
              <a:t>C</a:t>
            </a:r>
            <a:r>
              <a:rPr lang="en-GB" sz="4400" dirty="0" smtClean="0"/>
              <a:t>ontributions?</a:t>
            </a:r>
            <a:endParaRPr lang="en-GB" sz="4400" dirty="0"/>
          </a:p>
        </p:txBody>
      </p:sp>
      <p:pic>
        <p:nvPicPr>
          <p:cNvPr id="4" name="Picture 3"/>
          <p:cNvPicPr>
            <a:picLocks noChangeAspect="1"/>
          </p:cNvPicPr>
          <p:nvPr/>
        </p:nvPicPr>
        <p:blipFill>
          <a:blip r:embed="rId3"/>
          <a:stretch>
            <a:fillRect/>
          </a:stretch>
        </p:blipFill>
        <p:spPr>
          <a:xfrm>
            <a:off x="10532439" y="685800"/>
            <a:ext cx="1105319" cy="1105319"/>
          </a:xfrm>
          <a:prstGeom prst="rect">
            <a:avLst/>
          </a:prstGeom>
        </p:spPr>
      </p:pic>
    </p:spTree>
    <p:extLst>
      <p:ext uri="{BB962C8B-B14F-4D97-AF65-F5344CB8AC3E}">
        <p14:creationId xmlns:p14="http://schemas.microsoft.com/office/powerpoint/2010/main" val="2172228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682" y="414494"/>
            <a:ext cx="9601200" cy="1485900"/>
          </a:xfrm>
        </p:spPr>
        <p:txBody>
          <a:bodyPr/>
          <a:lstStyle/>
          <a:p>
            <a:r>
              <a:rPr lang="en-GB" dirty="0" smtClean="0"/>
              <a:t>Learning outcome</a:t>
            </a:r>
            <a:endParaRPr lang="en-GB" dirty="0"/>
          </a:p>
        </p:txBody>
      </p:sp>
      <p:sp>
        <p:nvSpPr>
          <p:cNvPr id="3" name="Content Placeholder 2"/>
          <p:cNvSpPr>
            <a:spLocks noGrp="1"/>
          </p:cNvSpPr>
          <p:nvPr>
            <p:ph idx="1"/>
          </p:nvPr>
        </p:nvSpPr>
        <p:spPr>
          <a:xfrm>
            <a:off x="1180682" y="1900394"/>
            <a:ext cx="9601200" cy="2597499"/>
          </a:xfrm>
        </p:spPr>
        <p:txBody>
          <a:bodyPr>
            <a:noAutofit/>
          </a:bodyPr>
          <a:lstStyle/>
          <a:p>
            <a:pPr>
              <a:lnSpc>
                <a:spcPct val="200000"/>
              </a:lnSpc>
            </a:pPr>
            <a:r>
              <a:rPr lang="en-GB" dirty="0" smtClean="0"/>
              <a:t>Refresher on clustering </a:t>
            </a:r>
            <a:r>
              <a:rPr lang="en-GB" i="1" dirty="0" smtClean="0"/>
              <a:t> [goals + techniques]</a:t>
            </a:r>
          </a:p>
          <a:p>
            <a:pPr>
              <a:lnSpc>
                <a:spcPct val="200000"/>
              </a:lnSpc>
            </a:pPr>
            <a:r>
              <a:rPr lang="en-GB" dirty="0" smtClean="0"/>
              <a:t>How deep learning improves clustering and why it works</a:t>
            </a:r>
            <a:endParaRPr lang="en-GB" dirty="0"/>
          </a:p>
          <a:p>
            <a:pPr>
              <a:lnSpc>
                <a:spcPct val="200000"/>
              </a:lnSpc>
            </a:pPr>
            <a:r>
              <a:rPr lang="en-GB" dirty="0" smtClean="0"/>
              <a:t>Applications</a:t>
            </a:r>
          </a:p>
          <a:p>
            <a:pPr>
              <a:lnSpc>
                <a:spcPct val="200000"/>
              </a:lnSpc>
            </a:pPr>
            <a:r>
              <a:rPr lang="en-GB" dirty="0" smtClean="0"/>
              <a:t>Limitations of state-of-the-art and open questions</a:t>
            </a:r>
            <a:endParaRPr lang="en-GB" dirty="0"/>
          </a:p>
        </p:txBody>
      </p:sp>
    </p:spTree>
    <p:extLst>
      <p:ext uri="{BB962C8B-B14F-4D97-AF65-F5344CB8AC3E}">
        <p14:creationId xmlns:p14="http://schemas.microsoft.com/office/powerpoint/2010/main" val="962485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0525A-B919-469B-8014-8457DE3BBB59}"/>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xmlns="" id="{6F1833A3-7C57-40C7-9BA4-62935D316D0A}"/>
              </a:ext>
            </a:extLst>
          </p:cNvPr>
          <p:cNvSpPr>
            <a:spLocks noGrp="1"/>
          </p:cNvSpPr>
          <p:nvPr>
            <p:ph idx="1"/>
          </p:nvPr>
        </p:nvSpPr>
        <p:spPr>
          <a:xfrm>
            <a:off x="1371600" y="1638300"/>
            <a:ext cx="9601200" cy="3581400"/>
          </a:xfrm>
        </p:spPr>
        <p:txBody>
          <a:bodyPr/>
          <a:lstStyle/>
          <a:p>
            <a:r>
              <a:rPr lang="en-GB" b="1" dirty="0"/>
              <a:t>Clustering</a:t>
            </a:r>
            <a:r>
              <a:rPr lang="en-GB" dirty="0"/>
              <a:t> a fundamental unsupervised learning problem</a:t>
            </a:r>
          </a:p>
          <a:p>
            <a:r>
              <a:rPr lang="en-GB" dirty="0"/>
              <a:t>Performance depends on </a:t>
            </a:r>
            <a:r>
              <a:rPr lang="en-GB" b="1" dirty="0">
                <a:solidFill>
                  <a:srgbClr val="00B050"/>
                </a:solidFill>
              </a:rPr>
              <a:t>type of input data</a:t>
            </a:r>
          </a:p>
          <a:p>
            <a:r>
              <a:rPr lang="en-GB" dirty="0">
                <a:solidFill>
                  <a:schemeClr val="tx1"/>
                </a:solidFill>
              </a:rPr>
              <a:t>Different </a:t>
            </a:r>
            <a:r>
              <a:rPr lang="en-GB" b="1" dirty="0">
                <a:solidFill>
                  <a:srgbClr val="0070C0"/>
                </a:solidFill>
              </a:rPr>
              <a:t>similarity measures </a:t>
            </a:r>
            <a:r>
              <a:rPr lang="en-GB" dirty="0">
                <a:solidFill>
                  <a:schemeClr val="tx1"/>
                </a:solidFill>
              </a:rPr>
              <a:t>and </a:t>
            </a:r>
            <a:r>
              <a:rPr lang="en-GB" b="1" dirty="0">
                <a:solidFill>
                  <a:srgbClr val="FF0000"/>
                </a:solidFill>
              </a:rPr>
              <a:t>separation techniques </a:t>
            </a:r>
          </a:p>
        </p:txBody>
      </p:sp>
      <p:pic>
        <p:nvPicPr>
          <p:cNvPr id="1026" name="Picture 2" descr="Image result for k means clustering">
            <a:extLst>
              <a:ext uri="{FF2B5EF4-FFF2-40B4-BE49-F238E27FC236}">
                <a16:creationId xmlns:a16="http://schemas.microsoft.com/office/drawing/2014/main" xmlns="" id="{5576AFB4-EB54-40A1-9C14-9E5910C57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44" y="4795558"/>
            <a:ext cx="2135284" cy="16100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2E8BA0E4-35A4-425E-ACE8-4CCA7BDD65E5}"/>
              </a:ext>
            </a:extLst>
          </p:cNvPr>
          <p:cNvPicPr>
            <a:picLocks noChangeAspect="1"/>
          </p:cNvPicPr>
          <p:nvPr/>
        </p:nvPicPr>
        <p:blipFill rotWithShape="1">
          <a:blip r:embed="rId4"/>
          <a:srcRect l="47918" t="18162" r="10098" b="35402"/>
          <a:stretch/>
        </p:blipFill>
        <p:spPr>
          <a:xfrm>
            <a:off x="6758253" y="4795558"/>
            <a:ext cx="2122597" cy="1760781"/>
          </a:xfrm>
          <a:prstGeom prst="rect">
            <a:avLst/>
          </a:prstGeom>
        </p:spPr>
      </p:pic>
      <p:pic>
        <p:nvPicPr>
          <p:cNvPr id="5" name="Picture 4">
            <a:extLst>
              <a:ext uri="{FF2B5EF4-FFF2-40B4-BE49-F238E27FC236}">
                <a16:creationId xmlns:a16="http://schemas.microsoft.com/office/drawing/2014/main" xmlns="" id="{B29C1FC6-74AA-4251-BB41-EE2576F7A8C3}"/>
              </a:ext>
            </a:extLst>
          </p:cNvPr>
          <p:cNvPicPr>
            <a:picLocks noChangeAspect="1"/>
          </p:cNvPicPr>
          <p:nvPr/>
        </p:nvPicPr>
        <p:blipFill>
          <a:blip r:embed="rId5"/>
          <a:stretch>
            <a:fillRect/>
          </a:stretch>
        </p:blipFill>
        <p:spPr>
          <a:xfrm>
            <a:off x="9690133" y="4781717"/>
            <a:ext cx="1812961" cy="1788461"/>
          </a:xfrm>
          <a:prstGeom prst="rect">
            <a:avLst/>
          </a:prstGeom>
        </p:spPr>
      </p:pic>
      <p:pic>
        <p:nvPicPr>
          <p:cNvPr id="6" name="Picture 5">
            <a:extLst>
              <a:ext uri="{FF2B5EF4-FFF2-40B4-BE49-F238E27FC236}">
                <a16:creationId xmlns:a16="http://schemas.microsoft.com/office/drawing/2014/main" xmlns="" id="{32E25EBF-C12B-4BC1-978B-D06AD591DDA7}"/>
              </a:ext>
            </a:extLst>
          </p:cNvPr>
          <p:cNvPicPr>
            <a:picLocks noChangeAspect="1"/>
          </p:cNvPicPr>
          <p:nvPr/>
        </p:nvPicPr>
        <p:blipFill>
          <a:blip r:embed="rId6"/>
          <a:stretch>
            <a:fillRect/>
          </a:stretch>
        </p:blipFill>
        <p:spPr>
          <a:xfrm>
            <a:off x="4435086" y="3124200"/>
            <a:ext cx="3474227" cy="1485900"/>
          </a:xfrm>
          <a:prstGeom prst="rect">
            <a:avLst/>
          </a:prstGeom>
        </p:spPr>
      </p:pic>
      <p:pic>
        <p:nvPicPr>
          <p:cNvPr id="7" name="Picture 6">
            <a:extLst>
              <a:ext uri="{FF2B5EF4-FFF2-40B4-BE49-F238E27FC236}">
                <a16:creationId xmlns:a16="http://schemas.microsoft.com/office/drawing/2014/main" xmlns="" id="{92A1F979-FF2A-487E-B15E-1C2C20DB3FB5}"/>
              </a:ext>
            </a:extLst>
          </p:cNvPr>
          <p:cNvPicPr>
            <a:picLocks noChangeAspect="1"/>
          </p:cNvPicPr>
          <p:nvPr/>
        </p:nvPicPr>
        <p:blipFill>
          <a:blip r:embed="rId7"/>
          <a:stretch>
            <a:fillRect/>
          </a:stretch>
        </p:blipFill>
        <p:spPr>
          <a:xfrm>
            <a:off x="4062349" y="4811128"/>
            <a:ext cx="1635316" cy="1594433"/>
          </a:xfrm>
          <a:prstGeom prst="rect">
            <a:avLst/>
          </a:prstGeom>
        </p:spPr>
      </p:pic>
    </p:spTree>
    <p:extLst>
      <p:ext uri="{BB962C8B-B14F-4D97-AF65-F5344CB8AC3E}">
        <p14:creationId xmlns:p14="http://schemas.microsoft.com/office/powerpoint/2010/main" val="3441710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6DD095-9054-4BE2-810C-947D8A82D5E2}"/>
              </a:ext>
            </a:extLst>
          </p:cNvPr>
          <p:cNvSpPr>
            <a:spLocks noGrp="1"/>
          </p:cNvSpPr>
          <p:nvPr>
            <p:ph type="title"/>
          </p:nvPr>
        </p:nvSpPr>
        <p:spPr/>
        <p:txBody>
          <a:bodyPr/>
          <a:lstStyle/>
          <a:p>
            <a:r>
              <a:rPr lang="en-GB" dirty="0" smtClean="0"/>
              <a:t>Why is clustering useful?</a:t>
            </a:r>
            <a:r>
              <a:rPr lang="en-GB" dirty="0"/>
              <a:t/>
            </a:r>
            <a:br>
              <a:rPr lang="en-GB" dirty="0"/>
            </a:br>
            <a:endParaRPr lang="en-GB" dirty="0"/>
          </a:p>
        </p:txBody>
      </p:sp>
      <p:sp>
        <p:nvSpPr>
          <p:cNvPr id="3" name="Content Placeholder 2">
            <a:extLst>
              <a:ext uri="{FF2B5EF4-FFF2-40B4-BE49-F238E27FC236}">
                <a16:creationId xmlns:a16="http://schemas.microsoft.com/office/drawing/2014/main" xmlns="" id="{554CF179-80BE-4808-BC71-F9FFC3B05A6F}"/>
              </a:ext>
            </a:extLst>
          </p:cNvPr>
          <p:cNvSpPr>
            <a:spLocks noGrp="1"/>
          </p:cNvSpPr>
          <p:nvPr>
            <p:ph idx="1"/>
          </p:nvPr>
        </p:nvSpPr>
        <p:spPr/>
        <p:txBody>
          <a:bodyPr/>
          <a:lstStyle/>
          <a:p>
            <a:r>
              <a:rPr lang="en-GB" dirty="0"/>
              <a:t>Automatic data labelling for supervised learning</a:t>
            </a:r>
          </a:p>
          <a:p>
            <a:r>
              <a:rPr lang="en-GB" dirty="0"/>
              <a:t>Pre-processing step for data visualisation and analysis</a:t>
            </a:r>
          </a:p>
          <a:p>
            <a:endParaRPr lang="en-GB" dirty="0"/>
          </a:p>
        </p:txBody>
      </p:sp>
      <p:pic>
        <p:nvPicPr>
          <p:cNvPr id="4" name="Picture 3"/>
          <p:cNvPicPr>
            <a:picLocks noChangeAspect="1"/>
          </p:cNvPicPr>
          <p:nvPr/>
        </p:nvPicPr>
        <p:blipFill>
          <a:blip r:embed="rId3"/>
          <a:stretch>
            <a:fillRect/>
          </a:stretch>
        </p:blipFill>
        <p:spPr>
          <a:xfrm>
            <a:off x="9801329" y="472271"/>
            <a:ext cx="2135589" cy="2135589"/>
          </a:xfrm>
          <a:prstGeom prst="rect">
            <a:avLst/>
          </a:prstGeom>
        </p:spPr>
      </p:pic>
      <p:sp>
        <p:nvSpPr>
          <p:cNvPr id="6" name="Content Placeholder 2">
            <a:extLst>
              <a:ext uri="{FF2B5EF4-FFF2-40B4-BE49-F238E27FC236}">
                <a16:creationId xmlns:a16="http://schemas.microsoft.com/office/drawing/2014/main" xmlns="" id="{554CF179-80BE-4808-BC71-F9FFC3B05A6F}"/>
              </a:ext>
            </a:extLst>
          </p:cNvPr>
          <p:cNvSpPr txBox="1">
            <a:spLocks/>
          </p:cNvSpPr>
          <p:nvPr/>
        </p:nvSpPr>
        <p:spPr>
          <a:xfrm>
            <a:off x="1371600" y="3183081"/>
            <a:ext cx="9552709" cy="158288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smtClean="0"/>
              <a:t>Outlier detection</a:t>
            </a:r>
            <a:endParaRPr lang="en-GB" dirty="0"/>
          </a:p>
        </p:txBody>
      </p:sp>
      <p:pic>
        <p:nvPicPr>
          <p:cNvPr id="7" name="Picture 6"/>
          <p:cNvPicPr>
            <a:picLocks noChangeAspect="1"/>
          </p:cNvPicPr>
          <p:nvPr/>
        </p:nvPicPr>
        <p:blipFill>
          <a:blip r:embed="rId4"/>
          <a:stretch>
            <a:fillRect/>
          </a:stretch>
        </p:blipFill>
        <p:spPr>
          <a:xfrm>
            <a:off x="4582391" y="3584669"/>
            <a:ext cx="3179618" cy="2833450"/>
          </a:xfrm>
          <a:prstGeom prst="rect">
            <a:avLst/>
          </a:prstGeom>
        </p:spPr>
      </p:pic>
    </p:spTree>
    <p:extLst>
      <p:ext uri="{BB962C8B-B14F-4D97-AF65-F5344CB8AC3E}">
        <p14:creationId xmlns:p14="http://schemas.microsoft.com/office/powerpoint/2010/main" val="13564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good is a cluster?</a:t>
            </a:r>
            <a:endParaRPr lang="en-GB" dirty="0"/>
          </a:p>
        </p:txBody>
      </p:sp>
      <p:sp>
        <p:nvSpPr>
          <p:cNvPr id="3" name="Content Placeholder 2"/>
          <p:cNvSpPr>
            <a:spLocks noGrp="1"/>
          </p:cNvSpPr>
          <p:nvPr>
            <p:ph idx="1"/>
          </p:nvPr>
        </p:nvSpPr>
        <p:spPr>
          <a:xfrm>
            <a:off x="1451986" y="2763296"/>
            <a:ext cx="9601200" cy="3581400"/>
          </a:xfrm>
        </p:spPr>
        <p:txBody>
          <a:bodyPr>
            <a:normAutofit/>
          </a:bodyPr>
          <a:lstStyle/>
          <a:p>
            <a:pPr marL="0" indent="0">
              <a:buNone/>
            </a:pPr>
            <a:r>
              <a:rPr lang="en-GB" sz="4400" dirty="0" smtClean="0"/>
              <a:t>1.Representative </a:t>
            </a:r>
            <a:r>
              <a:rPr lang="en-GB" sz="2400" dirty="0" smtClean="0"/>
              <a:t>[occurs frequently enough]</a:t>
            </a:r>
            <a:endParaRPr lang="en-GB" sz="4400" dirty="0" smtClean="0"/>
          </a:p>
          <a:p>
            <a:pPr marL="0" indent="0">
              <a:buNone/>
            </a:pPr>
            <a:endParaRPr lang="en-GB" sz="4400" dirty="0" smtClean="0"/>
          </a:p>
          <a:p>
            <a:pPr marL="0" indent="0">
              <a:buNone/>
            </a:pPr>
            <a:r>
              <a:rPr lang="en-GB" sz="4400" dirty="0" smtClean="0"/>
              <a:t>2.Discriminative </a:t>
            </a:r>
            <a:r>
              <a:rPr lang="en-GB" sz="2400" dirty="0" smtClean="0"/>
              <a:t>[different enough]</a:t>
            </a:r>
            <a:endParaRPr lang="en-GB" sz="4800" dirty="0"/>
          </a:p>
        </p:txBody>
      </p:sp>
      <p:sp>
        <p:nvSpPr>
          <p:cNvPr id="4" name="Oval 3"/>
          <p:cNvSpPr/>
          <p:nvPr/>
        </p:nvSpPr>
        <p:spPr>
          <a:xfrm>
            <a:off x="9383984" y="4131366"/>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9399057" y="3850011"/>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9399057" y="4459611"/>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9045689" y="4263666"/>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9722279" y="4364150"/>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9755773" y="3950495"/>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10593136" y="4163182"/>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8973676" y="3710585"/>
            <a:ext cx="1115368" cy="1115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10794104" y="3670393"/>
            <a:ext cx="200968" cy="20096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11188498" y="4476353"/>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10544571" y="4476353"/>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9199554" y="3922647"/>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9596254" y="4123204"/>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582440" y="4560614"/>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187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DA776-E765-42DB-A63B-91BAAC67E26E}"/>
              </a:ext>
            </a:extLst>
          </p:cNvPr>
          <p:cNvSpPr>
            <a:spLocks noGrp="1"/>
          </p:cNvSpPr>
          <p:nvPr>
            <p:ph type="title"/>
          </p:nvPr>
        </p:nvSpPr>
        <p:spPr>
          <a:xfrm>
            <a:off x="1371600" y="420436"/>
            <a:ext cx="9601200" cy="660679"/>
          </a:xfrm>
        </p:spPr>
        <p:txBody>
          <a:bodyPr>
            <a:normAutofit fontScale="90000"/>
          </a:bodyPr>
          <a:lstStyle/>
          <a:p>
            <a:r>
              <a:rPr lang="en-GB" dirty="0"/>
              <a:t>A clustering example - KMSVM</a:t>
            </a:r>
          </a:p>
        </p:txBody>
      </p:sp>
      <p:sp>
        <p:nvSpPr>
          <p:cNvPr id="6" name="Content Placeholder 2">
            <a:extLst>
              <a:ext uri="{FF2B5EF4-FFF2-40B4-BE49-F238E27FC236}">
                <a16:creationId xmlns:a16="http://schemas.microsoft.com/office/drawing/2014/main" xmlns="" id="{45DDE72D-39D0-4A17-B0F3-CF83E39D1F0F}"/>
              </a:ext>
            </a:extLst>
          </p:cNvPr>
          <p:cNvSpPr>
            <a:spLocks noGrp="1"/>
          </p:cNvSpPr>
          <p:nvPr>
            <p:ph idx="1"/>
          </p:nvPr>
        </p:nvSpPr>
        <p:spPr>
          <a:xfrm>
            <a:off x="1371600" y="6029011"/>
            <a:ext cx="10071798" cy="595026"/>
          </a:xfrm>
          <a:solidFill>
            <a:srgbClr val="00B050"/>
          </a:solidFill>
          <a:ln>
            <a:solidFill>
              <a:srgbClr val="002060"/>
            </a:solidFill>
          </a:ln>
        </p:spPr>
        <p:txBody>
          <a:bodyPr anchor="ctr">
            <a:noAutofit/>
          </a:bodyPr>
          <a:lstStyle/>
          <a:p>
            <a:pPr marL="0" indent="0" algn="ctr">
              <a:buNone/>
            </a:pPr>
            <a:r>
              <a:rPr lang="en-GB" dirty="0">
                <a:solidFill>
                  <a:schemeClr val="bg1"/>
                </a:solidFill>
              </a:rPr>
              <a:t>Clustering almost </a:t>
            </a:r>
            <a:r>
              <a:rPr lang="en-GB" dirty="0">
                <a:solidFill>
                  <a:schemeClr val="bg1"/>
                </a:solidFill>
              </a:rPr>
              <a:t>preserves the underlying structure and distribution of the original data</a:t>
            </a:r>
          </a:p>
        </p:txBody>
      </p:sp>
      <p:sp>
        <p:nvSpPr>
          <p:cNvPr id="14" name="Oval 13"/>
          <p:cNvSpPr/>
          <p:nvPr/>
        </p:nvSpPr>
        <p:spPr>
          <a:xfrm>
            <a:off x="8780738" y="1937637"/>
            <a:ext cx="1115368" cy="1115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p:cNvGrpSpPr/>
          <p:nvPr/>
        </p:nvGrpSpPr>
        <p:grpSpPr>
          <a:xfrm>
            <a:off x="8875984" y="2098147"/>
            <a:ext cx="2644396" cy="923483"/>
            <a:chOff x="8875984" y="2098147"/>
            <a:chExt cx="2644396" cy="923483"/>
          </a:xfrm>
        </p:grpSpPr>
        <p:sp>
          <p:nvSpPr>
            <p:cNvPr id="9" name="Oval 8"/>
            <p:cNvSpPr/>
            <p:nvPr/>
          </p:nvSpPr>
          <p:spPr>
            <a:xfrm>
              <a:off x="9229352" y="2803469"/>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875984" y="2607524"/>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9552574" y="2708008"/>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9586068" y="2294353"/>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10951308" y="2528814"/>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10968486" y="2115875"/>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11319412" y="2820211"/>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10569365" y="2820662"/>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9047638" y="2098147"/>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Oval 20"/>
          <p:cNvSpPr/>
          <p:nvPr/>
        </p:nvSpPr>
        <p:spPr>
          <a:xfrm>
            <a:off x="10494108" y="2071614"/>
            <a:ext cx="1115368" cy="11153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p:cNvGrpSpPr/>
          <p:nvPr/>
        </p:nvGrpSpPr>
        <p:grpSpPr>
          <a:xfrm>
            <a:off x="8991172" y="3374062"/>
            <a:ext cx="2445902" cy="961749"/>
            <a:chOff x="8991172" y="3374062"/>
            <a:chExt cx="2445902" cy="961749"/>
          </a:xfrm>
        </p:grpSpPr>
        <p:sp>
          <p:nvSpPr>
            <p:cNvPr id="22" name="Oval 21"/>
            <p:cNvSpPr/>
            <p:nvPr/>
          </p:nvSpPr>
          <p:spPr>
            <a:xfrm>
              <a:off x="9248215" y="3918532"/>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9047638" y="3751237"/>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9514997" y="3834096"/>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9488887" y="3495537"/>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10939191" y="3627491"/>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p:cNvSpPr/>
            <p:nvPr/>
          </p:nvSpPr>
          <p:spPr>
            <a:xfrm>
              <a:off x="8991172" y="3374062"/>
              <a:ext cx="772022" cy="772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10946912" y="3964399"/>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11218928" y="4000185"/>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10653214" y="3918532"/>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128868" y="3438839"/>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10579642" y="3478379"/>
              <a:ext cx="857432" cy="8574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p:cNvGrpSpPr/>
          <p:nvPr/>
        </p:nvGrpSpPr>
        <p:grpSpPr>
          <a:xfrm>
            <a:off x="9320777" y="4456600"/>
            <a:ext cx="1402362" cy="1402362"/>
            <a:chOff x="9320777" y="4456600"/>
            <a:chExt cx="1402362" cy="1402362"/>
          </a:xfrm>
        </p:grpSpPr>
        <p:sp>
          <p:nvSpPr>
            <p:cNvPr id="33" name="Oval 32"/>
            <p:cNvSpPr/>
            <p:nvPr/>
          </p:nvSpPr>
          <p:spPr>
            <a:xfrm>
              <a:off x="9559035" y="5429759"/>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a:off x="9430320" y="5184508"/>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9921474" y="5526904"/>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p:cNvSpPr/>
            <p:nvPr/>
          </p:nvSpPr>
          <p:spPr>
            <a:xfrm>
              <a:off x="9997066" y="4845983"/>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10490294" y="5100171"/>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p:cNvSpPr/>
            <p:nvPr/>
          </p:nvSpPr>
          <p:spPr>
            <a:xfrm>
              <a:off x="10198034" y="5138711"/>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10389810" y="4786623"/>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10356103" y="5424703"/>
              <a:ext cx="200968" cy="2009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9524568" y="4743845"/>
              <a:ext cx="200968" cy="20096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9320777" y="4456600"/>
              <a:ext cx="1402362" cy="14023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74" name="Picture 2" descr="enter image description here"/>
          <p:cNvPicPr>
            <a:picLocks noChangeAspect="1" noChangeArrowheads="1"/>
          </p:cNvPicPr>
          <p:nvPr/>
        </p:nvPicPr>
        <p:blipFill rotWithShape="1">
          <a:blip r:embed="rId3">
            <a:extLst>
              <a:ext uri="{28A0092B-C50C-407E-A947-70E740481C1C}">
                <a14:useLocalDpi xmlns:a14="http://schemas.microsoft.com/office/drawing/2010/main" val="0"/>
              </a:ext>
            </a:extLst>
          </a:blip>
          <a:srcRect l="2576" t="19093" r="48035"/>
          <a:stretch/>
        </p:blipFill>
        <p:spPr bwMode="auto">
          <a:xfrm>
            <a:off x="2126256" y="1937637"/>
            <a:ext cx="4649118" cy="382331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5938507" y="3032988"/>
            <a:ext cx="829073" cy="307777"/>
          </a:xfrm>
          <a:prstGeom prst="rect">
            <a:avLst/>
          </a:prstGeom>
          <a:noFill/>
        </p:spPr>
        <p:txBody>
          <a:bodyPr wrap="none" rtlCol="0">
            <a:spAutoFit/>
          </a:bodyPr>
          <a:lstStyle/>
          <a:p>
            <a:r>
              <a:rPr lang="en-GB" sz="1400" b="1" dirty="0" smtClean="0"/>
              <a:t>CLASS 2</a:t>
            </a:r>
            <a:endParaRPr lang="en-GB" sz="1400" b="1" dirty="0"/>
          </a:p>
        </p:txBody>
      </p:sp>
      <p:sp>
        <p:nvSpPr>
          <p:cNvPr id="50" name="TextBox 49"/>
          <p:cNvSpPr txBox="1"/>
          <p:nvPr/>
        </p:nvSpPr>
        <p:spPr>
          <a:xfrm>
            <a:off x="3306736" y="2140464"/>
            <a:ext cx="829073" cy="307777"/>
          </a:xfrm>
          <a:prstGeom prst="rect">
            <a:avLst/>
          </a:prstGeom>
          <a:noFill/>
        </p:spPr>
        <p:txBody>
          <a:bodyPr wrap="none" rtlCol="0">
            <a:spAutoFit/>
          </a:bodyPr>
          <a:lstStyle/>
          <a:p>
            <a:r>
              <a:rPr lang="en-GB" sz="1400" b="1" dirty="0" smtClean="0"/>
              <a:t>CLASS 1</a:t>
            </a:r>
            <a:endParaRPr lang="en-GB" sz="1400" b="1" dirty="0"/>
          </a:p>
        </p:txBody>
      </p:sp>
      <p:sp>
        <p:nvSpPr>
          <p:cNvPr id="52" name="Rectangle 51"/>
          <p:cNvSpPr/>
          <p:nvPr/>
        </p:nvSpPr>
        <p:spPr>
          <a:xfrm>
            <a:off x="2594462" y="2119922"/>
            <a:ext cx="528809" cy="509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p:cNvSpPr txBox="1"/>
          <p:nvPr/>
        </p:nvSpPr>
        <p:spPr>
          <a:xfrm>
            <a:off x="6107416" y="2102324"/>
            <a:ext cx="502703" cy="369332"/>
          </a:xfrm>
          <a:prstGeom prst="rect">
            <a:avLst/>
          </a:prstGeom>
          <a:noFill/>
        </p:spPr>
        <p:txBody>
          <a:bodyPr wrap="square" rtlCol="0">
            <a:spAutoFit/>
          </a:bodyPr>
          <a:lstStyle/>
          <a:p>
            <a:r>
              <a:rPr lang="en-GB" b="1" dirty="0"/>
              <a:t>H</a:t>
            </a:r>
          </a:p>
        </p:txBody>
      </p:sp>
    </p:spTree>
    <p:extLst>
      <p:ext uri="{BB962C8B-B14F-4D97-AF65-F5344CB8AC3E}">
        <p14:creationId xmlns:p14="http://schemas.microsoft.com/office/powerpoint/2010/main" val="404383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4501001-D4E3-4FA9-8192-B6C69538D3DC}"/>
              </a:ext>
            </a:extLst>
          </p:cNvPr>
          <p:cNvSpPr/>
          <p:nvPr/>
        </p:nvSpPr>
        <p:spPr>
          <a:xfrm>
            <a:off x="8253005" y="3219365"/>
            <a:ext cx="1351760" cy="1609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70C0"/>
                </a:solidFill>
              </a:rPr>
              <a:t>YES?</a:t>
            </a:r>
          </a:p>
          <a:p>
            <a:pPr algn="ctr"/>
            <a:endParaRPr lang="en-GB" dirty="0">
              <a:solidFill>
                <a:srgbClr val="0070C0"/>
              </a:solidFill>
            </a:endParaRPr>
          </a:p>
          <a:p>
            <a:pPr algn="ctr"/>
            <a:r>
              <a:rPr lang="en-GB" dirty="0" smtClean="0">
                <a:solidFill>
                  <a:srgbClr val="0070C0"/>
                </a:solidFill>
              </a:rPr>
              <a:t>NO?</a:t>
            </a:r>
            <a:endParaRPr lang="en-GB" dirty="0">
              <a:solidFill>
                <a:srgbClr val="0070C0"/>
              </a:solidFill>
            </a:endParaRPr>
          </a:p>
        </p:txBody>
      </p:sp>
      <p:pic>
        <p:nvPicPr>
          <p:cNvPr id="5" name="Picture 4"/>
          <p:cNvPicPr>
            <a:picLocks noChangeAspect="1"/>
          </p:cNvPicPr>
          <p:nvPr/>
        </p:nvPicPr>
        <p:blipFill>
          <a:blip r:embed="rId3"/>
          <a:stretch>
            <a:fillRect/>
          </a:stretch>
        </p:blipFill>
        <p:spPr>
          <a:xfrm>
            <a:off x="3280787" y="3191992"/>
            <a:ext cx="4811446" cy="1663771"/>
          </a:xfrm>
          <a:prstGeom prst="rect">
            <a:avLst/>
          </a:prstGeom>
        </p:spPr>
      </p:pic>
      <p:sp>
        <p:nvSpPr>
          <p:cNvPr id="7" name="Rectangle 6">
            <a:extLst>
              <a:ext uri="{FF2B5EF4-FFF2-40B4-BE49-F238E27FC236}">
                <a16:creationId xmlns:a16="http://schemas.microsoft.com/office/drawing/2014/main" xmlns="" id="{14501001-D4E3-4FA9-8192-B6C69538D3DC}"/>
              </a:ext>
            </a:extLst>
          </p:cNvPr>
          <p:cNvSpPr/>
          <p:nvPr/>
        </p:nvSpPr>
        <p:spPr>
          <a:xfrm>
            <a:off x="3069515" y="1651008"/>
            <a:ext cx="5612524" cy="80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0C0"/>
                </a:solidFill>
              </a:rPr>
              <a:t>Can we build a </a:t>
            </a:r>
            <a:r>
              <a:rPr lang="en-GB" dirty="0" smtClean="0">
                <a:solidFill>
                  <a:srgbClr val="0070C0"/>
                </a:solidFill>
              </a:rPr>
              <a:t>linear </a:t>
            </a:r>
            <a:r>
              <a:rPr lang="en-GB" dirty="0">
                <a:solidFill>
                  <a:srgbClr val="0070C0"/>
                </a:solidFill>
              </a:rPr>
              <a:t>classifier </a:t>
            </a:r>
            <a:r>
              <a:rPr lang="en-GB" dirty="0" smtClean="0">
                <a:solidFill>
                  <a:srgbClr val="0070C0"/>
                </a:solidFill>
              </a:rPr>
              <a:t>for this distribution?</a:t>
            </a:r>
            <a:endParaRPr lang="en-GB" dirty="0">
              <a:solidFill>
                <a:srgbClr val="0070C0"/>
              </a:solidFill>
            </a:endParaRPr>
          </a:p>
        </p:txBody>
      </p:sp>
      <p:pic>
        <p:nvPicPr>
          <p:cNvPr id="10" name="Picture 9"/>
          <p:cNvPicPr>
            <a:picLocks noChangeAspect="1"/>
          </p:cNvPicPr>
          <p:nvPr/>
        </p:nvPicPr>
        <p:blipFill>
          <a:blip r:embed="rId4"/>
          <a:stretch>
            <a:fillRect/>
          </a:stretch>
        </p:blipFill>
        <p:spPr>
          <a:xfrm>
            <a:off x="9757262" y="483288"/>
            <a:ext cx="2135589" cy="2135589"/>
          </a:xfrm>
          <a:prstGeom prst="rect">
            <a:avLst/>
          </a:prstGeom>
        </p:spPr>
      </p:pic>
    </p:spTree>
    <p:extLst>
      <p:ext uri="{BB962C8B-B14F-4D97-AF65-F5344CB8AC3E}">
        <p14:creationId xmlns:p14="http://schemas.microsoft.com/office/powerpoint/2010/main" val="903607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A93A04-2A3D-429D-B360-3AB65C6A6E01}"/>
              </a:ext>
            </a:extLst>
          </p:cNvPr>
          <p:cNvSpPr>
            <a:spLocks noGrp="1"/>
          </p:cNvSpPr>
          <p:nvPr>
            <p:ph type="title"/>
          </p:nvPr>
        </p:nvSpPr>
        <p:spPr/>
        <p:txBody>
          <a:bodyPr/>
          <a:lstStyle/>
          <a:p>
            <a:r>
              <a:rPr lang="en-GB" dirty="0"/>
              <a:t>Discriminative </a:t>
            </a:r>
            <a:r>
              <a:rPr lang="en-GB" dirty="0" smtClean="0"/>
              <a:t>clustering</a:t>
            </a:r>
            <a:endParaRPr lang="en-GB" dirty="0"/>
          </a:p>
        </p:txBody>
      </p:sp>
      <p:pic>
        <p:nvPicPr>
          <p:cNvPr id="6" name="Picture 5">
            <a:extLst>
              <a:ext uri="{FF2B5EF4-FFF2-40B4-BE49-F238E27FC236}">
                <a16:creationId xmlns:a16="http://schemas.microsoft.com/office/drawing/2014/main" xmlns="" id="{3314EB48-EF6F-4684-9DAC-65F9A24D753D}"/>
              </a:ext>
            </a:extLst>
          </p:cNvPr>
          <p:cNvPicPr>
            <a:picLocks noChangeAspect="1"/>
          </p:cNvPicPr>
          <p:nvPr/>
        </p:nvPicPr>
        <p:blipFill>
          <a:blip r:embed="rId3"/>
          <a:stretch>
            <a:fillRect/>
          </a:stretch>
        </p:blipFill>
        <p:spPr>
          <a:xfrm>
            <a:off x="2658472" y="2444514"/>
            <a:ext cx="5734050" cy="3209925"/>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xmlns="" id="{B986BE84-9384-4208-AF8E-6ADB7D262C08}"/>
                  </a:ext>
                </a:extLst>
              </p:cNvPr>
              <p:cNvSpPr txBox="1"/>
              <p:nvPr/>
            </p:nvSpPr>
            <p:spPr>
              <a:xfrm>
                <a:off x="8830833" y="3680144"/>
                <a:ext cx="2915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𝐾𝑒𝑟𝑛𝑒𝑙</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𝑓𝑢𝑛𝑐𝑡𝑖𝑜𝑛</m:t>
                      </m:r>
                    </m:oMath>
                  </m:oMathPara>
                </a14:m>
                <a:endParaRPr lang="en-GB" sz="2400" dirty="0"/>
              </a:p>
            </p:txBody>
          </p:sp>
        </mc:Choice>
        <mc:Fallback>
          <p:sp>
            <p:nvSpPr>
              <p:cNvPr id="7" name="TextBox 6">
                <a:extLst>
                  <a:ext uri="{FF2B5EF4-FFF2-40B4-BE49-F238E27FC236}">
                    <a16:creationId xmlns:a16="http://schemas.microsoft.com/office/drawing/2014/main" xmlns:a14="http://schemas.microsoft.com/office/drawing/2010/main" xmlns="" id="{B986BE84-9384-4208-AF8E-6ADB7D262C08}"/>
                  </a:ext>
                </a:extLst>
              </p:cNvPr>
              <p:cNvSpPr txBox="1">
                <a:spLocks noRot="1" noChangeAspect="1" noMove="1" noResize="1" noEditPoints="1" noAdjustHandles="1" noChangeArrowheads="1" noChangeShapeType="1" noTextEdit="1"/>
              </p:cNvSpPr>
              <p:nvPr/>
            </p:nvSpPr>
            <p:spPr>
              <a:xfrm>
                <a:off x="8830833" y="3680144"/>
                <a:ext cx="2915863" cy="369332"/>
              </a:xfrm>
              <a:prstGeom prst="rect">
                <a:avLst/>
              </a:prstGeom>
              <a:blipFill rotWithShape="0">
                <a:blip r:embed="rId4"/>
                <a:stretch>
                  <a:fillRect l="-2720" r="-3138" b="-38333"/>
                </a:stretch>
              </a:blipFill>
            </p:spPr>
            <p:txBody>
              <a:bodyPr/>
              <a:lstStyle/>
              <a:p>
                <a:r>
                  <a:rPr lang="en-GB">
                    <a:noFill/>
                  </a:rPr>
                  <a:t> </a:t>
                </a:r>
              </a:p>
            </p:txBody>
          </p:sp>
        </mc:Fallback>
      </mc:AlternateContent>
    </p:spTree>
    <p:extLst>
      <p:ext uri="{BB962C8B-B14F-4D97-AF65-F5344CB8AC3E}">
        <p14:creationId xmlns:p14="http://schemas.microsoft.com/office/powerpoint/2010/main" val="1042337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EA464A-8DB6-4BE9-B5E2-27423F5B4592}"/>
              </a:ext>
            </a:extLst>
          </p:cNvPr>
          <p:cNvSpPr>
            <a:spLocks noGrp="1"/>
          </p:cNvSpPr>
          <p:nvPr>
            <p:ph type="title"/>
          </p:nvPr>
        </p:nvSpPr>
        <p:spPr/>
        <p:txBody>
          <a:bodyPr/>
          <a:lstStyle/>
          <a:p>
            <a:r>
              <a:rPr lang="en-GB" dirty="0"/>
              <a:t>Non-linear </a:t>
            </a:r>
            <a:r>
              <a:rPr lang="en-GB" dirty="0" smtClean="0"/>
              <a:t>mapping</a:t>
            </a:r>
            <a:endParaRPr lang="en-GB" dirty="0"/>
          </a:p>
        </p:txBody>
      </p:sp>
      <p:pic>
        <p:nvPicPr>
          <p:cNvPr id="4" name="Content Placeholder 3"/>
          <p:cNvPicPr>
            <a:picLocks noGrp="1" noChangeAspect="1"/>
          </p:cNvPicPr>
          <p:nvPr>
            <p:ph idx="1"/>
          </p:nvPr>
        </p:nvPicPr>
        <p:blipFill>
          <a:blip r:embed="rId3"/>
          <a:stretch>
            <a:fillRect/>
          </a:stretch>
        </p:blipFill>
        <p:spPr>
          <a:xfrm>
            <a:off x="1543418" y="2435573"/>
            <a:ext cx="1109348" cy="406240"/>
          </a:xfrm>
          <a:prstGeom prst="rect">
            <a:avLst/>
          </a:prstGeom>
        </p:spPr>
      </p:pic>
      <p:sp>
        <p:nvSpPr>
          <p:cNvPr id="5" name="Rectangle 4"/>
          <p:cNvSpPr/>
          <p:nvPr/>
        </p:nvSpPr>
        <p:spPr>
          <a:xfrm>
            <a:off x="1356270" y="1858318"/>
            <a:ext cx="8425543" cy="369332"/>
          </a:xfrm>
          <a:prstGeom prst="rect">
            <a:avLst/>
          </a:prstGeom>
        </p:spPr>
        <p:txBody>
          <a:bodyPr wrap="square">
            <a:spAutoFit/>
          </a:bodyPr>
          <a:lstStyle/>
          <a:p>
            <a:r>
              <a:rPr lang="en-GB" dirty="0" smtClean="0"/>
              <a:t>Transform y of d-dim feature space to x of m-dim projected space where </a:t>
            </a:r>
            <a:r>
              <a:rPr lang="en-GB" dirty="0" smtClean="0">
                <a:solidFill>
                  <a:srgbClr val="00B050"/>
                </a:solidFill>
              </a:rPr>
              <a:t>m&lt;d</a:t>
            </a:r>
            <a:endParaRPr lang="en-GB" dirty="0">
              <a:solidFill>
                <a:srgbClr val="00B050"/>
              </a:solidFill>
            </a:endParaRPr>
          </a:p>
        </p:txBody>
      </p:sp>
      <p:pic>
        <p:nvPicPr>
          <p:cNvPr id="6" name="Picture 5"/>
          <p:cNvPicPr>
            <a:picLocks noChangeAspect="1"/>
          </p:cNvPicPr>
          <p:nvPr/>
        </p:nvPicPr>
        <p:blipFill>
          <a:blip r:embed="rId4"/>
          <a:stretch>
            <a:fillRect/>
          </a:stretch>
        </p:blipFill>
        <p:spPr>
          <a:xfrm>
            <a:off x="1543418" y="3289263"/>
            <a:ext cx="2042623" cy="458771"/>
          </a:xfrm>
          <a:prstGeom prst="rect">
            <a:avLst/>
          </a:prstGeom>
        </p:spPr>
      </p:pic>
      <p:sp>
        <p:nvSpPr>
          <p:cNvPr id="12" name="Rectangle 11"/>
          <p:cNvSpPr/>
          <p:nvPr/>
        </p:nvSpPr>
        <p:spPr>
          <a:xfrm>
            <a:off x="1356270" y="5115032"/>
            <a:ext cx="8079132" cy="369332"/>
          </a:xfrm>
          <a:prstGeom prst="rect">
            <a:avLst/>
          </a:prstGeom>
        </p:spPr>
        <p:txBody>
          <a:bodyPr wrap="square">
            <a:spAutoFit/>
          </a:bodyPr>
          <a:lstStyle/>
          <a:p>
            <a:r>
              <a:rPr lang="en-GB" dirty="0" smtClean="0"/>
              <a:t>A natural criterion for unsupervised learning is to </a:t>
            </a:r>
            <a:r>
              <a:rPr lang="en-GB" dirty="0" err="1" smtClean="0">
                <a:solidFill>
                  <a:srgbClr val="FF0000"/>
                </a:solidFill>
              </a:rPr>
              <a:t>mimimise</a:t>
            </a:r>
            <a:r>
              <a:rPr lang="en-GB" dirty="0" smtClean="0"/>
              <a:t> mean square error  </a:t>
            </a:r>
            <a:endParaRPr lang="en-GB" dirty="0"/>
          </a:p>
        </p:txBody>
      </p:sp>
      <p:pic>
        <p:nvPicPr>
          <p:cNvPr id="13" name="Picture 12"/>
          <p:cNvPicPr>
            <a:picLocks noChangeAspect="1"/>
          </p:cNvPicPr>
          <p:nvPr/>
        </p:nvPicPr>
        <p:blipFill>
          <a:blip r:embed="rId5"/>
          <a:stretch>
            <a:fillRect/>
          </a:stretch>
        </p:blipFill>
        <p:spPr>
          <a:xfrm>
            <a:off x="1543418" y="4433995"/>
            <a:ext cx="971550" cy="542925"/>
          </a:xfrm>
          <a:prstGeom prst="rect">
            <a:avLst/>
          </a:prstGeom>
        </p:spPr>
      </p:pic>
      <p:pic>
        <p:nvPicPr>
          <p:cNvPr id="15" name="Picture 14"/>
          <p:cNvPicPr>
            <a:picLocks noChangeAspect="1"/>
          </p:cNvPicPr>
          <p:nvPr/>
        </p:nvPicPr>
        <p:blipFill>
          <a:blip r:embed="rId6"/>
          <a:stretch>
            <a:fillRect/>
          </a:stretch>
        </p:blipFill>
        <p:spPr>
          <a:xfrm>
            <a:off x="1472084" y="5899476"/>
            <a:ext cx="2028825" cy="533400"/>
          </a:xfrm>
          <a:prstGeom prst="rect">
            <a:avLst/>
          </a:prstGeom>
        </p:spPr>
      </p:pic>
      <p:sp>
        <p:nvSpPr>
          <p:cNvPr id="16" name="Rectangle 15"/>
          <p:cNvSpPr/>
          <p:nvPr/>
        </p:nvSpPr>
        <p:spPr>
          <a:xfrm>
            <a:off x="1441939" y="3925594"/>
            <a:ext cx="4556928" cy="369332"/>
          </a:xfrm>
          <a:prstGeom prst="rect">
            <a:avLst/>
          </a:prstGeom>
        </p:spPr>
        <p:txBody>
          <a:bodyPr wrap="square">
            <a:spAutoFit/>
          </a:bodyPr>
          <a:lstStyle/>
          <a:p>
            <a:r>
              <a:rPr lang="en-GB" dirty="0"/>
              <a:t>For </a:t>
            </a:r>
            <a:r>
              <a:rPr lang="en-GB" dirty="0" smtClean="0">
                <a:solidFill>
                  <a:srgbClr val="00B050"/>
                </a:solidFill>
              </a:rPr>
              <a:t>PCA</a:t>
            </a:r>
            <a:r>
              <a:rPr lang="en-GB" dirty="0" smtClean="0"/>
              <a:t> the approximation y, </a:t>
            </a:r>
            <a:endParaRPr lang="en-GB" dirty="0"/>
          </a:p>
        </p:txBody>
      </p:sp>
    </p:spTree>
    <p:extLst>
      <p:ext uri="{BB962C8B-B14F-4D97-AF65-F5344CB8AC3E}">
        <p14:creationId xmlns:p14="http://schemas.microsoft.com/office/powerpoint/2010/main" val="3247543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10342</TotalTime>
  <Words>1141</Words>
  <Application>Microsoft Office PowerPoint</Application>
  <PresentationFormat>Widescreen</PresentationFormat>
  <Paragraphs>172</Paragraphs>
  <Slides>19</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Courier New</vt:lpstr>
      <vt:lpstr>Franklin Gothic Book</vt:lpstr>
      <vt:lpstr>Crop</vt:lpstr>
      <vt:lpstr>DEEP CLUSTERING</vt:lpstr>
      <vt:lpstr>Learning outcome</vt:lpstr>
      <vt:lpstr>Background</vt:lpstr>
      <vt:lpstr>Why is clustering useful? </vt:lpstr>
      <vt:lpstr>How good is a cluster?</vt:lpstr>
      <vt:lpstr>A clustering example - KMSVM</vt:lpstr>
      <vt:lpstr>PowerPoint Presentation</vt:lpstr>
      <vt:lpstr>Discriminative clustering</vt:lpstr>
      <vt:lpstr>Non-linear mapping</vt:lpstr>
      <vt:lpstr>Clustering with deep learning</vt:lpstr>
      <vt:lpstr>Deep embedding</vt:lpstr>
      <vt:lpstr>Different clustering techniques</vt:lpstr>
      <vt:lpstr>Techniques to aid clustering</vt:lpstr>
      <vt:lpstr>Image grouping – search and retrieval</vt:lpstr>
      <vt:lpstr>Towards real-time anomaly detection</vt:lpstr>
      <vt:lpstr>Intuition behind deep clustering technique for anomaly detection</vt:lpstr>
      <vt:lpstr>Initial investigation and open questions</vt:lpstr>
      <vt:lpstr>Key takeaways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c:title>
  <dc:creator>Maryleen Ndubuaku</dc:creator>
  <cp:lastModifiedBy>Maryleen Ndubuaku</cp:lastModifiedBy>
  <cp:revision>71</cp:revision>
  <cp:lastPrinted>2018-10-22T16:45:43Z</cp:lastPrinted>
  <dcterms:created xsi:type="dcterms:W3CDTF">2018-10-06T17:53:57Z</dcterms:created>
  <dcterms:modified xsi:type="dcterms:W3CDTF">2018-10-23T08:25:06Z</dcterms:modified>
</cp:coreProperties>
</file>